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3"/>
  </p:notesMasterIdLst>
  <p:sldIdLst>
    <p:sldId id="338" r:id="rId2"/>
    <p:sldId id="258" r:id="rId3"/>
    <p:sldId id="259" r:id="rId4"/>
    <p:sldId id="260" r:id="rId5"/>
    <p:sldId id="261" r:id="rId6"/>
    <p:sldId id="305" r:id="rId7"/>
    <p:sldId id="266" r:id="rId8"/>
    <p:sldId id="268" r:id="rId9"/>
    <p:sldId id="337" r:id="rId10"/>
    <p:sldId id="306" r:id="rId11"/>
    <p:sldId id="270"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Lst>
  <p:sldSz cx="9144000" cy="5143500" type="screen16x9"/>
  <p:notesSz cx="6858000" cy="9144000"/>
  <p:embeddedFontLst>
    <p:embeddedFont>
      <p:font typeface="Bebas Neue" panose="020B0606020202050201" pitchFamily="34" charset="0"/>
      <p:regular r:id="rId44"/>
    </p:embeddedFont>
    <p:embeddedFont>
      <p:font typeface="Nunito Light" pitchFamily="2" charset="0"/>
      <p:regular r:id="rId45"/>
      <p:italic r:id="rId46"/>
    </p:embeddedFont>
    <p:embeddedFont>
      <p:font typeface="Roboto" panose="02000000000000000000" pitchFamily="2" charset="0"/>
      <p:regular r:id="rId47"/>
      <p:bold r:id="rId48"/>
      <p:italic r:id="rId49"/>
      <p:boldItalic r:id="rId50"/>
    </p:embeddedFont>
    <p:embeddedFont>
      <p:font typeface="Roboto Black" panose="02000000000000000000" pitchFamily="2" charset="0"/>
      <p:bold r:id="rId51"/>
      <p:boldItalic r:id="rId52"/>
    </p:embeddedFont>
    <p:embeddedFont>
      <p:font typeface="Roboto Medium"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6C87F-F4B2-403E-9396-EF2CD5CCE3E6}">
  <a:tblStyle styleId="{DEB6C87F-F4B2-403E-9396-EF2CD5CCE3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udransh%20chaturvedi\Desktop\assignmen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Ques5!$D$31</c:f>
              <c:strCache>
                <c:ptCount val="1"/>
                <c:pt idx="0">
                  <c:v>Correlation</c:v>
                </c:pt>
              </c:strCache>
            </c:strRef>
          </c:tx>
          <c:spPr>
            <a:ln w="25400" cap="rnd">
              <a:noFill/>
              <a:round/>
            </a:ln>
            <a:effectLst/>
          </c:spPr>
          <c:marker>
            <c:symbol val="circle"/>
            <c:size val="5"/>
            <c:spPr>
              <a:solidFill>
                <a:schemeClr val="accent1"/>
              </a:solidFill>
              <a:ln w="9525">
                <a:solidFill>
                  <a:schemeClr val="accent1"/>
                </a:solidFill>
              </a:ln>
              <a:effectLst/>
            </c:spPr>
          </c:marker>
          <c:yVal>
            <c:numRef>
              <c:f>Ques5!$E$31</c:f>
              <c:numCache>
                <c:formatCode>General</c:formatCode>
                <c:ptCount val="1"/>
                <c:pt idx="0">
                  <c:v>0.08</c:v>
                </c:pt>
              </c:numCache>
            </c:numRef>
          </c:yVal>
          <c:smooth val="0"/>
          <c:extLst>
            <c:ext xmlns:c16="http://schemas.microsoft.com/office/drawing/2014/chart" uri="{C3380CC4-5D6E-409C-BE32-E72D297353CC}">
              <c16:uniqueId val="{00000000-1D98-4D43-87C3-635233B21513}"/>
            </c:ext>
          </c:extLst>
        </c:ser>
        <c:dLbls>
          <c:showLegendKey val="0"/>
          <c:showVal val="0"/>
          <c:showCatName val="0"/>
          <c:showSerName val="0"/>
          <c:showPercent val="0"/>
          <c:showBubbleSize val="0"/>
        </c:dLbls>
        <c:axId val="1176669904"/>
        <c:axId val="1176669184"/>
      </c:scatterChart>
      <c:valAx>
        <c:axId val="117666990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6669184"/>
        <c:crosses val="autoZero"/>
        <c:crossBetween val="midCat"/>
      </c:valAx>
      <c:valAx>
        <c:axId val="117666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66699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64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749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317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3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82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837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59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018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402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45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279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387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40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33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295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048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675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42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54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77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787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8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823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055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411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06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980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49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877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0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c22acce7a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c22acce7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3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c22acce7a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c22acce7a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c22acce7a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c22acce7a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0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3025" y="4304575"/>
            <a:ext cx="9233400" cy="86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a:spLocks noGrp="1"/>
          </p:cNvSpPr>
          <p:nvPr>
            <p:ph type="pic" idx="2"/>
          </p:nvPr>
        </p:nvSpPr>
        <p:spPr>
          <a:xfrm flipH="1">
            <a:off x="537274" y="539500"/>
            <a:ext cx="5918700" cy="4320900"/>
          </a:xfrm>
          <a:prstGeom prst="rect">
            <a:avLst/>
          </a:prstGeom>
          <a:noFill/>
          <a:ln>
            <a:noFill/>
          </a:ln>
        </p:spPr>
      </p:sp>
      <p:sp>
        <p:nvSpPr>
          <p:cNvPr id="16" name="Google Shape;16;p3"/>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3" hasCustomPrompt="1"/>
          </p:nvPr>
        </p:nvSpPr>
        <p:spPr>
          <a:xfrm>
            <a:off x="2286650" y="2150775"/>
            <a:ext cx="1093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3953575" y="3182087"/>
            <a:ext cx="3943200" cy="4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Times New Roman" panose="02020603050405020304" pitchFamily="18" charset="0"/>
                <a:cs typeface="Times New Roman" panose="02020603050405020304" pitchFamily="18" charset="0"/>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8_1">
    <p:spTree>
      <p:nvGrpSpPr>
        <p:cNvPr id="1" name="Shape 150"/>
        <p:cNvGrpSpPr/>
        <p:nvPr/>
      </p:nvGrpSpPr>
      <p:grpSpPr>
        <a:xfrm>
          <a:off x="0" y="0"/>
          <a:ext cx="0" cy="0"/>
          <a:chOff x="0" y="0"/>
          <a:chExt cx="0" cy="0"/>
        </a:xfrm>
      </p:grpSpPr>
      <p:sp>
        <p:nvSpPr>
          <p:cNvPr id="151" name="Google Shape;151;p2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445025"/>
            <a:ext cx="7710900" cy="572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20000" y="1215750"/>
            <a:ext cx="7704000" cy="32925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sz="1200">
                <a:latin typeface="Times New Roman" panose="02020603050405020304" pitchFamily="18" charset="0"/>
                <a:cs typeface="Times New Roman" panose="02020603050405020304" pitchFamily="18" charset="0"/>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dirty="0"/>
          </a:p>
        </p:txBody>
      </p:sp>
      <p:sp>
        <p:nvSpPr>
          <p:cNvPr id="23" name="Google Shape;23;p4"/>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a:spLocks noGrp="1"/>
          </p:cNvSpPr>
          <p:nvPr>
            <p:ph type="pic" idx="2"/>
          </p:nvPr>
        </p:nvSpPr>
        <p:spPr>
          <a:xfrm>
            <a:off x="4310422" y="535977"/>
            <a:ext cx="4284900" cy="4344300"/>
          </a:xfrm>
          <a:prstGeom prst="rect">
            <a:avLst/>
          </a:prstGeom>
          <a:noFill/>
          <a:ln>
            <a:noFill/>
          </a:ln>
        </p:spPr>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017673"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dirty="0"/>
          </a:p>
        </p:txBody>
      </p:sp>
      <p:sp>
        <p:nvSpPr>
          <p:cNvPr id="29" name="Google Shape;29;p5"/>
          <p:cNvSpPr txBox="1">
            <a:spLocks noGrp="1"/>
          </p:cNvSpPr>
          <p:nvPr>
            <p:ph type="subTitle" idx="3"/>
          </p:nvPr>
        </p:nvSpPr>
        <p:spPr>
          <a:xfrm>
            <a:off x="1454175" y="2536755"/>
            <a:ext cx="2700300" cy="11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400" b="0">
                <a:latin typeface="Times New Roman" panose="02020603050405020304" pitchFamily="18" charset="0"/>
                <a:cs typeface="Times New Roman" panose="02020603050405020304" pitchFamily="18" charset="0"/>
              </a:defRPr>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dirty="0"/>
          </a:p>
        </p:txBody>
      </p:sp>
      <p:sp>
        <p:nvSpPr>
          <p:cNvPr id="30" name="Google Shape;30;p5"/>
          <p:cNvSpPr txBox="1">
            <a:spLocks noGrp="1"/>
          </p:cNvSpPr>
          <p:nvPr>
            <p:ph type="subTitle" idx="4"/>
          </p:nvPr>
        </p:nvSpPr>
        <p:spPr>
          <a:xfrm>
            <a:off x="1454175" y="2231590"/>
            <a:ext cx="2700300" cy="361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dirty="0"/>
          </a:p>
        </p:txBody>
      </p:sp>
      <p:sp>
        <p:nvSpPr>
          <p:cNvPr id="31" name="Google Shape;31;p5"/>
          <p:cNvSpPr txBox="1">
            <a:spLocks noGrp="1"/>
          </p:cNvSpPr>
          <p:nvPr>
            <p:ph type="subTitle" idx="5"/>
          </p:nvPr>
        </p:nvSpPr>
        <p:spPr>
          <a:xfrm>
            <a:off x="5017666" y="2231590"/>
            <a:ext cx="2700300" cy="36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6"/>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
        <p:cNvGrpSpPr/>
        <p:nvPr/>
      </p:nvGrpSpPr>
      <p:grpSpPr>
        <a:xfrm>
          <a:off x="0" y="0"/>
          <a:ext cx="0" cy="0"/>
          <a:chOff x="0" y="0"/>
          <a:chExt cx="0" cy="0"/>
        </a:xfrm>
      </p:grpSpPr>
      <p:sp>
        <p:nvSpPr>
          <p:cNvPr id="54" name="Google Shape;54;p13"/>
          <p:cNvSpPr/>
          <p:nvPr/>
        </p:nvSpPr>
        <p:spPr>
          <a:xfrm>
            <a:off x="-58500" y="4600375"/>
            <a:ext cx="9262200" cy="572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a:spLocks noGrp="1"/>
          </p:cNvSpPr>
          <p:nvPr>
            <p:ph type="pic" idx="2"/>
          </p:nvPr>
        </p:nvSpPr>
        <p:spPr>
          <a:xfrm>
            <a:off x="4320275" y="539500"/>
            <a:ext cx="4286400" cy="4320900"/>
          </a:xfrm>
          <a:prstGeom prst="rect">
            <a:avLst/>
          </a:prstGeom>
          <a:noFill/>
          <a:ln>
            <a:noFill/>
          </a:ln>
        </p:spPr>
      </p:sp>
      <p:sp>
        <p:nvSpPr>
          <p:cNvPr id="56" name="Google Shape;5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7" name="Google Shape;57;p13"/>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8" name="Google Shape;58;p13"/>
          <p:cNvSpPr txBox="1">
            <a:spLocks noGrp="1"/>
          </p:cNvSpPr>
          <p:nvPr>
            <p:ph type="subTitle" idx="3"/>
          </p:nvPr>
        </p:nvSpPr>
        <p:spPr>
          <a:xfrm>
            <a:off x="4698474" y="163460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59" name="Google Shape;59;p13"/>
          <p:cNvSpPr txBox="1">
            <a:spLocks noGrp="1"/>
          </p:cNvSpPr>
          <p:nvPr>
            <p:ph type="subTitle" idx="4"/>
          </p:nvPr>
        </p:nvSpPr>
        <p:spPr>
          <a:xfrm>
            <a:off x="4698475"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0" name="Google Shape;60;p13"/>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1" name="Google Shape;61;p13"/>
          <p:cNvSpPr txBox="1">
            <a:spLocks noGrp="1"/>
          </p:cNvSpPr>
          <p:nvPr>
            <p:ph type="title" idx="6" hasCustomPrompt="1"/>
          </p:nvPr>
        </p:nvSpPr>
        <p:spPr>
          <a:xfrm>
            <a:off x="913075"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7" hasCustomPrompt="1"/>
          </p:nvPr>
        </p:nvSpPr>
        <p:spPr>
          <a:xfrm>
            <a:off x="4054711"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8" hasCustomPrompt="1"/>
          </p:nvPr>
        </p:nvSpPr>
        <p:spPr>
          <a:xfrm>
            <a:off x="4054656" y="1526934"/>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9" hasCustomPrompt="1"/>
          </p:nvPr>
        </p:nvSpPr>
        <p:spPr>
          <a:xfrm>
            <a:off x="913075" y="2482305"/>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4698476"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6" name="Google Shape;66;p13"/>
          <p:cNvSpPr txBox="1">
            <a:spLocks noGrp="1"/>
          </p:cNvSpPr>
          <p:nvPr>
            <p:ph type="subTitle" idx="14"/>
          </p:nvPr>
        </p:nvSpPr>
        <p:spPr>
          <a:xfrm>
            <a:off x="1562355" y="3550167"/>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sp>
        <p:nvSpPr>
          <p:cNvPr id="67" name="Google Shape;67;p13"/>
          <p:cNvSpPr txBox="1">
            <a:spLocks noGrp="1"/>
          </p:cNvSpPr>
          <p:nvPr>
            <p:ph type="title" idx="15" hasCustomPrompt="1"/>
          </p:nvPr>
        </p:nvSpPr>
        <p:spPr>
          <a:xfrm>
            <a:off x="4054711"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16" hasCustomPrompt="1"/>
          </p:nvPr>
        </p:nvSpPr>
        <p:spPr>
          <a:xfrm>
            <a:off x="913075" y="3435972"/>
            <a:ext cx="5016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0" name="Google Shape;70;p13"/>
          <p:cNvSpPr txBox="1">
            <a:spLocks noGrp="1"/>
          </p:cNvSpPr>
          <p:nvPr>
            <p:ph type="subTitle" idx="18"/>
          </p:nvPr>
        </p:nvSpPr>
        <p:spPr>
          <a:xfrm>
            <a:off x="4698475" y="1353218"/>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1" name="Google Shape;71;p13"/>
          <p:cNvSpPr txBox="1">
            <a:spLocks noGrp="1"/>
          </p:cNvSpPr>
          <p:nvPr>
            <p:ph type="subTitle" idx="19"/>
          </p:nvPr>
        </p:nvSpPr>
        <p:spPr>
          <a:xfrm>
            <a:off x="4698475"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2" name="Google Shape;72;p13"/>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3" name="Google Shape;73;p13"/>
          <p:cNvSpPr txBox="1">
            <a:spLocks noGrp="1"/>
          </p:cNvSpPr>
          <p:nvPr>
            <p:ph type="subTitle" idx="21"/>
          </p:nvPr>
        </p:nvSpPr>
        <p:spPr>
          <a:xfrm>
            <a:off x="469847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74" name="Google Shape;74;p13"/>
          <p:cNvSpPr txBox="1">
            <a:spLocks noGrp="1"/>
          </p:cNvSpPr>
          <p:nvPr>
            <p:ph type="subTitle" idx="22"/>
          </p:nvPr>
        </p:nvSpPr>
        <p:spPr>
          <a:xfrm>
            <a:off x="1562355" y="3267766"/>
            <a:ext cx="23055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accent1"/>
                </a:solidFill>
                <a:latin typeface="Times New Roman" panose="02020603050405020304" pitchFamily="18" charset="0"/>
                <a:cs typeface="Times New Roman" panose="02020603050405020304" pitchFamily="18" charset="0"/>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100"/>
        <p:cNvGrpSpPr/>
        <p:nvPr/>
      </p:nvGrpSpPr>
      <p:grpSpPr>
        <a:xfrm>
          <a:off x="0" y="0"/>
          <a:ext cx="0" cy="0"/>
          <a:chOff x="0" y="0"/>
          <a:chExt cx="0" cy="0"/>
        </a:xfrm>
      </p:grpSpPr>
      <p:sp>
        <p:nvSpPr>
          <p:cNvPr id="101" name="Google Shape;101;p17"/>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a:spLocks noGrp="1"/>
          </p:cNvSpPr>
          <p:nvPr>
            <p:ph type="pic" idx="2"/>
          </p:nvPr>
        </p:nvSpPr>
        <p:spPr>
          <a:xfrm>
            <a:off x="4310422" y="535977"/>
            <a:ext cx="4284900" cy="4344300"/>
          </a:xfrm>
          <a:prstGeom prst="rect">
            <a:avLst/>
          </a:prstGeom>
          <a:noFill/>
          <a:ln>
            <a:noFill/>
          </a:ln>
        </p:spPr>
      </p:sp>
      <p:sp>
        <p:nvSpPr>
          <p:cNvPr id="103" name="Google Shape;10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17"/>
          <p:cNvSpPr txBox="1">
            <a:spLocks noGrp="1"/>
          </p:cNvSpPr>
          <p:nvPr>
            <p:ph type="subTitle" idx="1"/>
          </p:nvPr>
        </p:nvSpPr>
        <p:spPr>
          <a:xfrm>
            <a:off x="720025" y="2073500"/>
            <a:ext cx="24108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5" name="Google Shape;105;p17"/>
          <p:cNvSpPr txBox="1">
            <a:spLocks noGrp="1"/>
          </p:cNvSpPr>
          <p:nvPr>
            <p:ph type="subTitle" idx="3"/>
          </p:nvPr>
        </p:nvSpPr>
        <p:spPr>
          <a:xfrm>
            <a:off x="3406962" y="2077543"/>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6" name="Google Shape;106;p17"/>
          <p:cNvSpPr txBox="1">
            <a:spLocks noGrp="1"/>
          </p:cNvSpPr>
          <p:nvPr>
            <p:ph type="subTitle" idx="4"/>
          </p:nvPr>
        </p:nvSpPr>
        <p:spPr>
          <a:xfrm>
            <a:off x="6013200" y="2077539"/>
            <a:ext cx="2410800" cy="16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dirty="0"/>
          </a:p>
        </p:txBody>
      </p:sp>
      <p:sp>
        <p:nvSpPr>
          <p:cNvPr id="107" name="Google Shape;107;p17"/>
          <p:cNvSpPr txBox="1">
            <a:spLocks noGrp="1"/>
          </p:cNvSpPr>
          <p:nvPr>
            <p:ph type="subTitle" idx="5"/>
          </p:nvPr>
        </p:nvSpPr>
        <p:spPr>
          <a:xfrm>
            <a:off x="720025" y="1596850"/>
            <a:ext cx="24108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108" name="Google Shape;108;p17"/>
          <p:cNvSpPr txBox="1">
            <a:spLocks noGrp="1"/>
          </p:cNvSpPr>
          <p:nvPr>
            <p:ph type="subTitle" idx="6"/>
          </p:nvPr>
        </p:nvSpPr>
        <p:spPr>
          <a:xfrm>
            <a:off x="3406962" y="1596852"/>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
        <p:nvSpPr>
          <p:cNvPr id="109" name="Google Shape;109;p17"/>
          <p:cNvSpPr txBox="1">
            <a:spLocks noGrp="1"/>
          </p:cNvSpPr>
          <p:nvPr>
            <p:ph type="subTitle" idx="7"/>
          </p:nvPr>
        </p:nvSpPr>
        <p:spPr>
          <a:xfrm>
            <a:off x="6013200" y="1596851"/>
            <a:ext cx="2410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latin typeface="Times New Roman" panose="02020603050405020304" pitchFamily="18" charset="0"/>
                <a:cs typeface="Times New Roman" panose="02020603050405020304" pitchFamily="18" charset="0"/>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tle only 1">
  <p:cSld name="CUSTOM_7">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34" name="Google Shape;134;p20"/>
          <p:cNvSpPr/>
          <p:nvPr/>
        </p:nvSpPr>
        <p:spPr>
          <a:xfrm flipH="1">
            <a:off x="-27505" y="4608500"/>
            <a:ext cx="9224700" cy="572700"/>
          </a:xfrm>
          <a:prstGeom prst="snip2Diag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37300" y="1155850"/>
            <a:ext cx="8069100" cy="34527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_8">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1pPr>
            <a:lvl2pPr lvl="1"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2pPr>
            <a:lvl3pPr lvl="2"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3pPr>
            <a:lvl4pPr lvl="3"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4pPr>
            <a:lvl5pPr lvl="4"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5pPr>
            <a:lvl6pPr lvl="5"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6pPr>
            <a:lvl7pPr lvl="6"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7pPr>
            <a:lvl8pPr lvl="7"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8pPr>
            <a:lvl9pPr lvl="8" algn="r" rtl="0">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3" r:id="rId7"/>
    <p:sldLayoutId id="2147483666"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0"/>
          <p:cNvPicPr preferRelativeResize="0">
            <a:picLocks noGrp="1"/>
          </p:cNvPicPr>
          <p:nvPr>
            <p:ph type="pic" idx="2"/>
          </p:nvPr>
        </p:nvPicPr>
        <p:blipFill rotWithShape="1">
          <a:blip r:embed="rId3">
            <a:alphaModFix/>
          </a:blip>
          <a:srcRect l="28059" t="7638" r="20425"/>
          <a:stretch/>
        </p:blipFill>
        <p:spPr>
          <a:xfrm>
            <a:off x="4320275" y="539500"/>
            <a:ext cx="4286423" cy="4320998"/>
          </a:xfrm>
          <a:prstGeom prst="rect">
            <a:avLst/>
          </a:prstGeom>
        </p:spPr>
      </p:pic>
      <p:sp>
        <p:nvSpPr>
          <p:cNvPr id="191" name="Google Shape;191;p30"/>
          <p:cNvSpPr/>
          <p:nvPr/>
        </p:nvSpPr>
        <p:spPr>
          <a:xfrm>
            <a:off x="835116" y="930792"/>
            <a:ext cx="6704700" cy="31446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847075" y="2357253"/>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4003556" y="2310492"/>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4003556"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847075"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a:t>
            </a:r>
            <a:r>
              <a:rPr lang="en" dirty="0">
                <a:latin typeface="Times New Roman" panose="02020603050405020304" pitchFamily="18" charset="0"/>
                <a:ea typeface="Roboto"/>
                <a:cs typeface="Times New Roman" panose="02020603050405020304" pitchFamily="18" charset="0"/>
                <a:sym typeface="Roboto"/>
              </a:rPr>
              <a:t>of contents</a:t>
            </a:r>
            <a:endParaRPr dirty="0">
              <a:latin typeface="Times New Roman" panose="02020603050405020304" pitchFamily="18" charset="0"/>
              <a:ea typeface="Roboto"/>
              <a:cs typeface="Times New Roman" panose="02020603050405020304" pitchFamily="18" charset="0"/>
              <a:sym typeface="Roboto"/>
            </a:endParaRPr>
          </a:p>
        </p:txBody>
      </p:sp>
      <p:sp>
        <p:nvSpPr>
          <p:cNvPr id="200" name="Google Shape;200;p30"/>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owerview of this project</a:t>
            </a:r>
            <a:endParaRPr dirty="0"/>
          </a:p>
        </p:txBody>
      </p:sp>
      <p:sp>
        <p:nvSpPr>
          <p:cNvPr id="201" name="Google Shape;201;p30"/>
          <p:cNvSpPr txBox="1">
            <a:spLocks noGrp="1"/>
          </p:cNvSpPr>
          <p:nvPr>
            <p:ph type="subTitle" idx="3"/>
          </p:nvPr>
        </p:nvSpPr>
        <p:spPr>
          <a:xfrm>
            <a:off x="4723096"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make the problems less complex using visuals</a:t>
            </a:r>
            <a:endParaRPr dirty="0"/>
          </a:p>
        </p:txBody>
      </p:sp>
      <p:sp>
        <p:nvSpPr>
          <p:cNvPr id="202" name="Google Shape;202;p30"/>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Initial analysis of the project</a:t>
            </a:r>
            <a:endParaRPr dirty="0"/>
          </a:p>
        </p:txBody>
      </p:sp>
      <p:sp>
        <p:nvSpPr>
          <p:cNvPr id="203" name="Google Shape;203;p30"/>
          <p:cNvSpPr txBox="1">
            <a:spLocks noGrp="1"/>
          </p:cNvSpPr>
          <p:nvPr>
            <p:ph type="title" idx="6"/>
          </p:nvPr>
        </p:nvSpPr>
        <p:spPr>
          <a:xfrm>
            <a:off x="913075"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5" name="Google Shape;205;p30"/>
          <p:cNvSpPr txBox="1">
            <a:spLocks noGrp="1"/>
          </p:cNvSpPr>
          <p:nvPr>
            <p:ph type="title" idx="8"/>
          </p:nvPr>
        </p:nvSpPr>
        <p:spPr>
          <a:xfrm>
            <a:off x="4054656"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6" name="Google Shape;206;p30"/>
          <p:cNvSpPr txBox="1">
            <a:spLocks noGrp="1"/>
          </p:cNvSpPr>
          <p:nvPr>
            <p:ph type="title" idx="9"/>
          </p:nvPr>
        </p:nvSpPr>
        <p:spPr>
          <a:xfrm>
            <a:off x="913075" y="2482305"/>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8" name="Google Shape;208;p30"/>
          <p:cNvSpPr txBox="1">
            <a:spLocks noGrp="1"/>
          </p:cNvSpPr>
          <p:nvPr>
            <p:ph type="subTitle" idx="14"/>
          </p:nvPr>
        </p:nvSpPr>
        <p:spPr>
          <a:xfrm>
            <a:off x="4837619"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the in depth analysis of the project</a:t>
            </a:r>
            <a:endParaRPr dirty="0"/>
          </a:p>
        </p:txBody>
      </p:sp>
      <p:sp>
        <p:nvSpPr>
          <p:cNvPr id="210" name="Google Shape;210;p30"/>
          <p:cNvSpPr txBox="1">
            <a:spLocks noGrp="1"/>
          </p:cNvSpPr>
          <p:nvPr>
            <p:ph type="title" idx="16"/>
          </p:nvPr>
        </p:nvSpPr>
        <p:spPr>
          <a:xfrm>
            <a:off x="4070400" y="2432303"/>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1" name="Google Shape;211;p30"/>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 Statement</a:t>
            </a:r>
            <a:endParaRPr dirty="0"/>
          </a:p>
        </p:txBody>
      </p:sp>
      <p:sp>
        <p:nvSpPr>
          <p:cNvPr id="212" name="Google Shape;212;p30"/>
          <p:cNvSpPr txBox="1">
            <a:spLocks noGrp="1"/>
          </p:cNvSpPr>
          <p:nvPr>
            <p:ph type="subTitle" idx="18"/>
          </p:nvPr>
        </p:nvSpPr>
        <p:spPr>
          <a:xfrm>
            <a:off x="4688256" y="1356267"/>
            <a:ext cx="2946874"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PowerBI Problem statement</a:t>
            </a:r>
            <a:endParaRPr dirty="0"/>
          </a:p>
        </p:txBody>
      </p:sp>
      <p:sp>
        <p:nvSpPr>
          <p:cNvPr id="214" name="Google Shape;214;p30"/>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MECE</a:t>
            </a:r>
            <a:endParaRPr dirty="0"/>
          </a:p>
        </p:txBody>
      </p:sp>
      <p:sp>
        <p:nvSpPr>
          <p:cNvPr id="216" name="Google Shape;216;p30"/>
          <p:cNvSpPr txBox="1">
            <a:spLocks noGrp="1"/>
          </p:cNvSpPr>
          <p:nvPr>
            <p:ph type="subTitle" idx="22"/>
          </p:nvPr>
        </p:nvSpPr>
        <p:spPr>
          <a:xfrm>
            <a:off x="4805319" y="2312302"/>
            <a:ext cx="2616739"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Problem Statement</a:t>
            </a:r>
            <a:endParaRPr dirty="0"/>
          </a:p>
        </p:txBody>
      </p:sp>
      <p:pic>
        <p:nvPicPr>
          <p:cNvPr id="2" name="Picture 1">
            <a:extLst>
              <a:ext uri="{FF2B5EF4-FFF2-40B4-BE49-F238E27FC236}">
                <a16:creationId xmlns:a16="http://schemas.microsoft.com/office/drawing/2014/main" id="{D7F3EC9A-4EE3-B23A-AAE9-CC695D56CC2A}"/>
              </a:ext>
            </a:extLst>
          </p:cNvPr>
          <p:cNvPicPr>
            <a:picLocks noChangeAspect="1"/>
          </p:cNvPicPr>
          <p:nvPr/>
        </p:nvPicPr>
        <p:blipFill>
          <a:blip r:embed="rId4"/>
          <a:stretch>
            <a:fillRect/>
          </a:stretch>
        </p:blipFill>
        <p:spPr>
          <a:xfrm>
            <a:off x="0" y="-1"/>
            <a:ext cx="9144000" cy="5143501"/>
          </a:xfrm>
          <a:prstGeom prst="rect">
            <a:avLst/>
          </a:prstGeom>
        </p:spPr>
      </p:pic>
    </p:spTree>
    <p:extLst>
      <p:ext uri="{BB962C8B-B14F-4D97-AF65-F5344CB8AC3E}">
        <p14:creationId xmlns:p14="http://schemas.microsoft.com/office/powerpoint/2010/main" val="3725921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4" y="1655444"/>
            <a:ext cx="4557001"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EDA</a:t>
            </a:r>
            <a:br>
              <a:rPr lang="en" sz="4000" dirty="0"/>
            </a:br>
            <a:r>
              <a:rPr lang="en" sz="4000" dirty="0">
                <a:latin typeface="Times New Roman" panose="02020603050405020304" pitchFamily="18" charset="0"/>
                <a:ea typeface="Roboto" panose="02000000000000000000" pitchFamily="2" charset="0"/>
                <a:cs typeface="Times New Roman" panose="02020603050405020304" pitchFamily="18" charset="0"/>
              </a:rPr>
              <a:t>Problem statement</a:t>
            </a:r>
            <a:endParaRPr sz="40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5440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7"/>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45945" y="1055906"/>
            <a:ext cx="4200222" cy="3520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Extreme latitude countries are those which lie on or above 60 degrees or below -60 degrees of the latitude and we don't have data for the same.</a:t>
            </a:r>
          </a:p>
          <a:p>
            <a:pPr marL="0" indent="0" algn="l">
              <a:buNone/>
            </a:pPr>
            <a:r>
              <a:rPr lang="en-IN" sz="1100" b="1" baseline="0" dirty="0">
                <a:latin typeface="Times New Roman" panose="02020603050405020304" pitchFamily="18" charset="0"/>
                <a:cs typeface="Times New Roman" panose="02020603050405020304" pitchFamily="18" charset="0"/>
              </a:rPr>
              <a:t>we will consider 45 degree as the extreme latitude lines.</a:t>
            </a: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Humidity:</a:t>
            </a:r>
            <a:r>
              <a:rPr lang="en-US" sz="1100" dirty="0">
                <a:latin typeface="Times New Roman" panose="02020603050405020304" pitchFamily="18" charset="0"/>
                <a:cs typeface="Times New Roman" panose="02020603050405020304" pitchFamily="18" charset="0"/>
              </a:rPr>
              <a:t> The graph indicates that humidity tends to increase with higher latitudes. This trend can also be observed in countries located at extreme latitudes.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Pressure: </a:t>
            </a:r>
            <a:r>
              <a:rPr lang="en-US" sz="1100" dirty="0">
                <a:latin typeface="Times New Roman" panose="02020603050405020304" pitchFamily="18" charset="0"/>
                <a:cs typeface="Times New Roman" panose="02020603050405020304" pitchFamily="18" charset="0"/>
              </a:rPr>
              <a:t>In general, air pressure decreases as latitude increases, and this trend is evident in the graph as well. However, Montreal is an exception, which may be due to other climatic factors.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Temperature:</a:t>
            </a:r>
            <a:r>
              <a:rPr lang="en-US" sz="1100" dirty="0">
                <a:latin typeface="Times New Roman" panose="02020603050405020304" pitchFamily="18" charset="0"/>
                <a:cs typeface="Times New Roman" panose="02020603050405020304" pitchFamily="18" charset="0"/>
              </a:rPr>
              <a:t> The graph shows that temperature decreases as latitude increases, which is a common trend. Montreal is an exception, and this may be due to other climatic factors and its longitudinal location.</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Wind direction: </a:t>
            </a:r>
            <a:r>
              <a:rPr lang="en-US" sz="1100" dirty="0">
                <a:latin typeface="Times New Roman" panose="02020603050405020304" pitchFamily="18" charset="0"/>
                <a:cs typeface="Times New Roman" panose="02020603050405020304" pitchFamily="18" charset="0"/>
              </a:rPr>
              <a:t>It is clear from the graph that wind direction, measured in degrees, tends to decrease as latitude increases. This trend can also be observed in countries located at extreme latitudes.</a:t>
            </a:r>
          </a:p>
          <a:p>
            <a:pPr marL="0" lvl="0" indent="0" algn="l" rtl="0">
              <a:spcBef>
                <a:spcPts val="0"/>
              </a:spcBef>
              <a:spcAft>
                <a:spcPts val="0"/>
              </a:spcAft>
              <a:buNone/>
            </a:pPr>
            <a:r>
              <a:rPr lang="en-US" sz="1100" b="1" dirty="0">
                <a:latin typeface="Times New Roman" panose="02020603050405020304" pitchFamily="18" charset="0"/>
                <a:cs typeface="Times New Roman" panose="02020603050405020304" pitchFamily="18" charset="0"/>
              </a:rPr>
              <a:t>Wind speed: </a:t>
            </a:r>
            <a:r>
              <a:rPr lang="en-US" sz="1100" dirty="0">
                <a:latin typeface="Times New Roman" panose="02020603050405020304" pitchFamily="18" charset="0"/>
                <a:cs typeface="Times New Roman" panose="02020603050405020304" pitchFamily="18" charset="0"/>
              </a:rPr>
              <a:t>Latitude has a limited impact on wind speed, which is mostly dependent on the longitudinal position of the country or city. Generally, coastal areas have higher wind speeds. Here, Montreal has a higher wind speed due to its location towards the western part.</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latin typeface="Times New Roman" panose="02020603050405020304" pitchFamily="18" charset="0"/>
                <a:cs typeface="Times New Roman" panose="02020603050405020304" pitchFamily="18" charset="0"/>
              </a:rPr>
              <a:t>Ques1 . Are there any countries with cities located at extreme latitudes, and how might this impact their climate?</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38E54A4-E449-3134-1175-5371B96F73A3}"/>
              </a:ext>
            </a:extLst>
          </p:cNvPr>
          <p:cNvPicPr>
            <a:picLocks noChangeAspect="1"/>
          </p:cNvPicPr>
          <p:nvPr/>
        </p:nvPicPr>
        <p:blipFill>
          <a:blip r:embed="rId3"/>
          <a:stretch>
            <a:fillRect/>
          </a:stretch>
        </p:blipFill>
        <p:spPr>
          <a:xfrm>
            <a:off x="4682212" y="1282946"/>
            <a:ext cx="4334561" cy="301707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7"/>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65862" y="1331711"/>
            <a:ext cx="4200222" cy="3520926"/>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IN" sz="1100" dirty="0"/>
              <a:t>S</a:t>
            </a:r>
            <a:r>
              <a:rPr lang="en-IN" sz="1100" baseline="0" dirty="0">
                <a:latin typeface="Times New Roman" panose="02020603050405020304" pitchFamily="18" charset="0"/>
                <a:cs typeface="Times New Roman" panose="02020603050405020304" pitchFamily="18" charset="0"/>
              </a:rPr>
              <a:t>catter plot gives a better picture to see how many cities have almost same latitude and longitude. Even though no country has same latitude and longitude but few of them almost have the same may be due to they are geographically more closer to each other</a:t>
            </a:r>
            <a:r>
              <a:rPr lang="en-IN" sz="1100" baseline="0" dirty="0"/>
              <a:t>.</a:t>
            </a:r>
          </a:p>
          <a:p>
            <a:pPr algn="l"/>
            <a:endParaRPr lang="en-IN" sz="1100" dirty="0"/>
          </a:p>
          <a:p>
            <a:pPr algn="l"/>
            <a:r>
              <a:rPr lang="en-US" sz="1100" baseline="0" dirty="0">
                <a:latin typeface="Times New Roman" panose="02020603050405020304" pitchFamily="18" charset="0"/>
                <a:cs typeface="Times New Roman" panose="02020603050405020304" pitchFamily="18" charset="0"/>
              </a:rPr>
              <a:t>Other factors explaining these clusters could include geographical regions, climate zones, or tectonic plate boundaries. Further analysis and domain-specific knowledge would be required to interpret the meaning of these clusters.</a:t>
            </a:r>
          </a:p>
          <a:p>
            <a:pPr algn="l"/>
            <a:endParaRPr lang="en-IN" sz="1100" baseline="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latin typeface="Times New Roman" panose="02020603050405020304" pitchFamily="18" charset="0"/>
                <a:cs typeface="Times New Roman" panose="02020603050405020304" pitchFamily="18" charset="0"/>
              </a:rPr>
              <a:t>Ques2 . Can you identify any clusters of cities with similar latitude and longitude values? What factors might explain these clusters?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119BC84-BF75-BF3C-4DB6-2C01686E9EE3}"/>
              </a:ext>
            </a:extLst>
          </p:cNvPr>
          <p:cNvPicPr>
            <a:picLocks noChangeAspect="1"/>
          </p:cNvPicPr>
          <p:nvPr/>
        </p:nvPicPr>
        <p:blipFill>
          <a:blip r:embed="rId3"/>
          <a:stretch>
            <a:fillRect/>
          </a:stretch>
        </p:blipFill>
        <p:spPr>
          <a:xfrm>
            <a:off x="4938419" y="2049504"/>
            <a:ext cx="3850824" cy="232995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0DDAAAF-DB3D-6C84-0AE8-07E255EFD203}"/>
              </a:ext>
            </a:extLst>
          </p:cNvPr>
          <p:cNvPicPr>
            <a:picLocks noChangeAspect="1"/>
          </p:cNvPicPr>
          <p:nvPr/>
        </p:nvPicPr>
        <p:blipFill>
          <a:blip r:embed="rId4"/>
          <a:stretch>
            <a:fillRect/>
          </a:stretch>
        </p:blipFill>
        <p:spPr>
          <a:xfrm>
            <a:off x="4589021" y="1302535"/>
            <a:ext cx="4810161" cy="1018120"/>
          </a:xfrm>
          <a:prstGeom prst="rect">
            <a:avLst/>
          </a:prstGeom>
        </p:spPr>
      </p:pic>
    </p:spTree>
    <p:extLst>
      <p:ext uri="{BB962C8B-B14F-4D97-AF65-F5344CB8AC3E}">
        <p14:creationId xmlns:p14="http://schemas.microsoft.com/office/powerpoint/2010/main" val="320666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717396" y="1345242"/>
            <a:ext cx="4200222" cy="3520926"/>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-0.43 between latitude and temperature suggests a moderate negative relationship. Which means as the latitude increases the temperature will decrease.</a:t>
            </a:r>
          </a:p>
          <a:p>
            <a:pPr algn="l"/>
            <a:endParaRPr lang="en-IN" sz="1100" dirty="0"/>
          </a:p>
          <a:p>
            <a:pPr algn="l"/>
            <a:r>
              <a:rPr lang="en-US" sz="1100" baseline="0" dirty="0">
                <a:latin typeface="Times New Roman" panose="02020603050405020304" pitchFamily="18" charset="0"/>
                <a:cs typeface="Times New Roman" panose="02020603050405020304" pitchFamily="18" charset="0"/>
              </a:rPr>
              <a:t>A correlation of 0.07 between longitude and humidity suggests there is no direct or indirect effect of longitude on humidity.</a:t>
            </a:r>
          </a:p>
          <a:p>
            <a:pPr algn="l"/>
            <a:endParaRPr lang="en-US" sz="1100" baseline="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0.12 between latitude and humidity suggests there is no direct or indirect effect of latitude on humidity.</a:t>
            </a:r>
          </a:p>
          <a:p>
            <a:pPr algn="l"/>
            <a:endParaRPr lang="en-US" sz="1100" baseline="0" dirty="0">
              <a:latin typeface="Times New Roman" panose="02020603050405020304" pitchFamily="18" charset="0"/>
              <a:cs typeface="Times New Roman" panose="02020603050405020304" pitchFamily="18" charset="0"/>
            </a:endParaRPr>
          </a:p>
          <a:p>
            <a:pPr algn="l"/>
            <a:r>
              <a:rPr lang="en-US" sz="1100" baseline="0" dirty="0">
                <a:latin typeface="Times New Roman" panose="02020603050405020304" pitchFamily="18" charset="0"/>
                <a:cs typeface="Times New Roman" panose="02020603050405020304" pitchFamily="18" charset="0"/>
              </a:rPr>
              <a:t>A correlation of 0.21 between latitude and temperature suggests there is no direct or indirect effect of longitude on temperature.</a:t>
            </a:r>
          </a:p>
          <a:p>
            <a:pPr algn="l"/>
            <a:endParaRPr lang="en-IN" sz="1100" baseline="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indent="0">
              <a:spcAft>
                <a:spcPts val="1600"/>
              </a:spcAft>
              <a:buNone/>
            </a:pPr>
            <a:r>
              <a:rPr lang="en-US" b="1" dirty="0">
                <a:latin typeface="Times New Roman" panose="02020603050405020304" pitchFamily="18" charset="0"/>
                <a:cs typeface="Times New Roman" panose="02020603050405020304" pitchFamily="18" charset="0"/>
              </a:rPr>
              <a:t>Ques3 . </a:t>
            </a:r>
            <a:r>
              <a:rPr lang="en-US" b="1" i="0" dirty="0">
                <a:solidFill>
                  <a:srgbClr val="24292E"/>
                </a:solidFill>
                <a:effectLst/>
                <a:latin typeface="Times New Roman" panose="02020603050405020304" pitchFamily="18" charset="0"/>
                <a:cs typeface="Times New Roman" panose="02020603050405020304" pitchFamily="18" charset="0"/>
              </a:rPr>
              <a:t>Are there any correlations between a city's geographical location (latitude and longitude) and its weather attributes, such as temperature or humidity?</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80486AA-9C66-388F-38D9-6AE42FA38791}"/>
              </a:ext>
            </a:extLst>
          </p:cNvPr>
          <p:cNvPicPr>
            <a:picLocks noChangeAspect="1"/>
          </p:cNvPicPr>
          <p:nvPr/>
        </p:nvPicPr>
        <p:blipFill>
          <a:blip r:embed="rId3"/>
          <a:stretch>
            <a:fillRect/>
          </a:stretch>
        </p:blipFill>
        <p:spPr>
          <a:xfrm>
            <a:off x="226382" y="1290713"/>
            <a:ext cx="4869622" cy="1487216"/>
          </a:xfrm>
          <a:prstGeom prst="rect">
            <a:avLst/>
          </a:prstGeom>
        </p:spPr>
      </p:pic>
      <p:pic>
        <p:nvPicPr>
          <p:cNvPr id="4" name="Picture 3">
            <a:extLst>
              <a:ext uri="{FF2B5EF4-FFF2-40B4-BE49-F238E27FC236}">
                <a16:creationId xmlns:a16="http://schemas.microsoft.com/office/drawing/2014/main" id="{CE3DB11B-9E63-A357-AEEB-4C47809DFC15}"/>
              </a:ext>
            </a:extLst>
          </p:cNvPr>
          <p:cNvPicPr>
            <a:picLocks noChangeAspect="1"/>
          </p:cNvPicPr>
          <p:nvPr/>
        </p:nvPicPr>
        <p:blipFill>
          <a:blip r:embed="rId4"/>
          <a:stretch>
            <a:fillRect/>
          </a:stretch>
        </p:blipFill>
        <p:spPr>
          <a:xfrm>
            <a:off x="969439" y="2562001"/>
            <a:ext cx="3354197" cy="2016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32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725811" y="1590592"/>
            <a:ext cx="4200222" cy="1962314"/>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ctr"/>
            <a:r>
              <a:rPr lang="en-IN" sz="1100" dirty="0">
                <a:latin typeface="Times New Roman" panose="02020603050405020304" pitchFamily="18" charset="0"/>
                <a:cs typeface="Times New Roman" panose="02020603050405020304" pitchFamily="18" charset="0"/>
              </a:rPr>
              <a:t>After retrieving data from mysql, new</a:t>
            </a:r>
            <a:r>
              <a:rPr lang="en-IN" sz="1100" baseline="0" dirty="0">
                <a:latin typeface="Times New Roman" panose="02020603050405020304" pitchFamily="18" charset="0"/>
                <a:cs typeface="Times New Roman" panose="02020603050405020304" pitchFamily="18" charset="0"/>
              </a:rPr>
              <a:t> table is made with 3 columns. </a:t>
            </a:r>
            <a:r>
              <a:rPr lang="en-IN" sz="1100" dirty="0"/>
              <a:t>C</a:t>
            </a:r>
            <a:r>
              <a:rPr lang="en-IN" sz="1100" baseline="0" dirty="0">
                <a:latin typeface="Times New Roman" panose="02020603050405020304" pitchFamily="18" charset="0"/>
                <a:cs typeface="Times New Roman" panose="02020603050405020304" pitchFamily="18" charset="0"/>
              </a:rPr>
              <a:t>ountif formula to count number of occurrence of rain in particular city.</a:t>
            </a:r>
          </a:p>
          <a:p>
            <a:pPr algn="ctr"/>
            <a:endParaRPr lang="en-IN" sz="1100" baseline="0" dirty="0">
              <a:latin typeface="Times New Roman" panose="02020603050405020304" pitchFamily="18" charset="0"/>
              <a:cs typeface="Times New Roman" panose="02020603050405020304" pitchFamily="18" charset="0"/>
            </a:endParaRPr>
          </a:p>
          <a:p>
            <a:pPr algn="ctr"/>
            <a:r>
              <a:rPr lang="en-IN" sz="1100" baseline="0" dirty="0">
                <a:latin typeface="Times New Roman" panose="02020603050405020304" pitchFamily="18" charset="0"/>
                <a:cs typeface="Times New Roman" panose="02020603050405020304" pitchFamily="18" charset="0"/>
              </a:rPr>
              <a:t>And rank them in descending order to highlight the </a:t>
            </a:r>
            <a:r>
              <a:rPr lang="en-IN" sz="1200" b="1" baseline="0" dirty="0">
                <a:latin typeface="Times New Roman" panose="02020603050405020304" pitchFamily="18" charset="0"/>
                <a:cs typeface="Times New Roman" panose="02020603050405020304" pitchFamily="18" charset="0"/>
              </a:rPr>
              <a:t>top 3 cities with highest frequent occurrence of rainfall i.e. Portland, Vancouver and Seattle respectfully.</a:t>
            </a:r>
          </a:p>
          <a:p>
            <a:pPr algn="ctr"/>
            <a:endParaRPr lang="en-IN" sz="1200" b="1" dirty="0">
              <a:latin typeface="Times New Roman" panose="02020603050405020304" pitchFamily="18" charset="0"/>
              <a:cs typeface="Times New Roman" panose="02020603050405020304" pitchFamily="18" charset="0"/>
            </a:endParaRPr>
          </a:p>
          <a:p>
            <a:pPr algn="ctr"/>
            <a:r>
              <a:rPr lang="en-IN" sz="1200" baseline="0" dirty="0">
                <a:latin typeface="Times New Roman" panose="02020603050405020304" pitchFamily="18" charset="0"/>
                <a:cs typeface="Times New Roman" panose="02020603050405020304" pitchFamily="18" charset="0"/>
              </a:rPr>
              <a:t>For more info on analysis, check Excel sheet or Project report</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0" indent="0">
              <a:spcAft>
                <a:spcPts val="1600"/>
              </a:spcAft>
              <a:buNone/>
            </a:pPr>
            <a:r>
              <a:rPr lang="en-US" b="1" dirty="0">
                <a:latin typeface="Times New Roman" panose="02020603050405020304" pitchFamily="18" charset="0"/>
                <a:cs typeface="Times New Roman" panose="02020603050405020304" pitchFamily="18" charset="0"/>
              </a:rPr>
              <a:t>Ques4 . </a:t>
            </a:r>
            <a:r>
              <a:rPr lang="en-US" b="1" i="0" dirty="0">
                <a:solidFill>
                  <a:srgbClr val="24292E"/>
                </a:solidFill>
                <a:effectLst/>
                <a:latin typeface="Times New Roman" panose="02020603050405020304" pitchFamily="18" charset="0"/>
                <a:cs typeface="Times New Roman" panose="02020603050405020304" pitchFamily="18" charset="0"/>
              </a:rPr>
              <a:t>Identify the top three cities with the most frequent occurrence of rainy weather based on weather descriptions. What are the seasonal patterns?</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EA22950-0003-C68E-617F-CCF1CAA0E36C}"/>
              </a:ext>
            </a:extLst>
          </p:cNvPr>
          <p:cNvPicPr>
            <a:picLocks noChangeAspect="1"/>
          </p:cNvPicPr>
          <p:nvPr/>
        </p:nvPicPr>
        <p:blipFill>
          <a:blip r:embed="rId3"/>
          <a:stretch>
            <a:fillRect/>
          </a:stretch>
        </p:blipFill>
        <p:spPr>
          <a:xfrm>
            <a:off x="604959" y="1218087"/>
            <a:ext cx="4182218" cy="1182727"/>
          </a:xfrm>
          <a:prstGeom prst="rect">
            <a:avLst/>
          </a:prstGeom>
        </p:spPr>
      </p:pic>
      <p:pic>
        <p:nvPicPr>
          <p:cNvPr id="5" name="Picture 4">
            <a:extLst>
              <a:ext uri="{FF2B5EF4-FFF2-40B4-BE49-F238E27FC236}">
                <a16:creationId xmlns:a16="http://schemas.microsoft.com/office/drawing/2014/main" id="{214D127F-275D-EF86-0486-74376B6F60BA}"/>
              </a:ext>
            </a:extLst>
          </p:cNvPr>
          <p:cNvPicPr>
            <a:picLocks noChangeAspect="1"/>
          </p:cNvPicPr>
          <p:nvPr/>
        </p:nvPicPr>
        <p:blipFill>
          <a:blip r:embed="rId4"/>
          <a:stretch>
            <a:fillRect/>
          </a:stretch>
        </p:blipFill>
        <p:spPr>
          <a:xfrm>
            <a:off x="825584" y="2130042"/>
            <a:ext cx="3522440" cy="2448046"/>
          </a:xfrm>
          <a:prstGeom prst="rect">
            <a:avLst/>
          </a:prstGeom>
        </p:spPr>
      </p:pic>
    </p:spTree>
    <p:extLst>
      <p:ext uri="{BB962C8B-B14F-4D97-AF65-F5344CB8AC3E}">
        <p14:creationId xmlns:p14="http://schemas.microsoft.com/office/powerpoint/2010/main" val="9521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4906537" y="1630555"/>
            <a:ext cx="3893701" cy="1882387"/>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ctr"/>
            <a:r>
              <a:rPr lang="en-US" sz="1100" dirty="0">
                <a:latin typeface="Times New Roman" panose="02020603050405020304" pitchFamily="18" charset="0"/>
                <a:cs typeface="Times New Roman" panose="02020603050405020304" pitchFamily="18" charset="0"/>
              </a:rPr>
              <a:t>First, we have calculated the average humidity and average pressure. </a:t>
            </a:r>
          </a:p>
          <a:p>
            <a:pPr algn="ctr"/>
            <a:endParaRPr lang="en-US" sz="1100" dirty="0"/>
          </a:p>
          <a:p>
            <a:pPr algn="ctr"/>
            <a:r>
              <a:rPr lang="en-US" sz="1100" dirty="0"/>
              <a:t>Correlation </a:t>
            </a:r>
            <a:r>
              <a:rPr lang="en-US" sz="1100" dirty="0">
                <a:latin typeface="Times New Roman" panose="02020603050405020304" pitchFamily="18" charset="0"/>
                <a:cs typeface="Times New Roman" panose="02020603050405020304" pitchFamily="18" charset="0"/>
              </a:rPr>
              <a:t>apply the correlation formula.</a:t>
            </a:r>
          </a:p>
          <a:p>
            <a:pPr marL="139700" indent="0" algn="ctr">
              <a:buNone/>
            </a:pPr>
            <a:endParaRPr lang="en-IN" sz="1100" baseline="0" dirty="0">
              <a:latin typeface="Times New Roman" panose="02020603050405020304" pitchFamily="18" charset="0"/>
              <a:cs typeface="Times New Roman" panose="02020603050405020304" pitchFamily="18" charset="0"/>
            </a:endParaRPr>
          </a:p>
          <a:p>
            <a:pPr algn="ctr"/>
            <a:r>
              <a:rPr lang="en-US" sz="1100" baseline="0" dirty="0">
                <a:latin typeface="Times New Roman" panose="02020603050405020304" pitchFamily="18" charset="0"/>
                <a:cs typeface="Times New Roman" panose="02020603050405020304" pitchFamily="18" charset="0"/>
              </a:rPr>
              <a:t>A correlation of 0.08 between humidity and air pressure suggests a weak or negligible relationship. In practical terms, this correlation is unlikely to have a significant impact on predicting or understanding weather patterns. </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Ques5 . </a:t>
            </a:r>
            <a:r>
              <a:rPr lang="en-US" b="1" i="0" dirty="0">
                <a:solidFill>
                  <a:srgbClr val="24292E"/>
                </a:solidFill>
                <a:effectLst/>
                <a:latin typeface="Times New Roman" panose="02020603050405020304" pitchFamily="18" charset="0"/>
                <a:cs typeface="Times New Roman" panose="02020603050405020304" pitchFamily="18" charset="0"/>
              </a:rPr>
              <a:t>Is there a correlation between humidity levels and air pressure? How might this relationship affect weather conditions?</a:t>
            </a:r>
          </a:p>
          <a:p>
            <a:pPr marL="0" lvl="0" indent="0" algn="ctr" rtl="0">
              <a:spcBef>
                <a:spcPts val="0"/>
              </a:spcBef>
              <a:spcAft>
                <a:spcPts val="1600"/>
              </a:spcAft>
              <a:buNone/>
            </a:pP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0BA3917-BF30-E205-48F4-F14089E7C43A}"/>
              </a:ext>
            </a:extLst>
          </p:cNvPr>
          <p:cNvPicPr>
            <a:picLocks noChangeAspect="1"/>
          </p:cNvPicPr>
          <p:nvPr/>
        </p:nvPicPr>
        <p:blipFill>
          <a:blip r:embed="rId3"/>
          <a:stretch>
            <a:fillRect/>
          </a:stretch>
        </p:blipFill>
        <p:spPr>
          <a:xfrm>
            <a:off x="287578" y="1363283"/>
            <a:ext cx="5209282" cy="1409950"/>
          </a:xfrm>
          <a:prstGeom prst="rect">
            <a:avLst/>
          </a:prstGeom>
        </p:spPr>
      </p:pic>
      <p:graphicFrame>
        <p:nvGraphicFramePr>
          <p:cNvPr id="4" name="Chart 3">
            <a:extLst>
              <a:ext uri="{FF2B5EF4-FFF2-40B4-BE49-F238E27FC236}">
                <a16:creationId xmlns:a16="http://schemas.microsoft.com/office/drawing/2014/main" id="{9EB1823C-DB86-5254-FB51-CAA5504D1196}"/>
              </a:ext>
            </a:extLst>
          </p:cNvPr>
          <p:cNvGraphicFramePr>
            <a:graphicFrameLocks/>
          </p:cNvGraphicFramePr>
          <p:nvPr>
            <p:extLst>
              <p:ext uri="{D42A27DB-BD31-4B8C-83A1-F6EECF244321}">
                <p14:modId xmlns:p14="http://schemas.microsoft.com/office/powerpoint/2010/main" val="2672170324"/>
              </p:ext>
            </p:extLst>
          </p:nvPr>
        </p:nvGraphicFramePr>
        <p:xfrm>
          <a:off x="925876" y="2501159"/>
          <a:ext cx="3311589" cy="20769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8902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546233" y="960410"/>
            <a:ext cx="7805334" cy="1847660"/>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r>
              <a:rPr lang="en-US" sz="1100" dirty="0">
                <a:latin typeface="Times New Roman" panose="02020603050405020304" pitchFamily="18" charset="0"/>
                <a:cs typeface="Times New Roman" panose="02020603050405020304" pitchFamily="18" charset="0"/>
              </a:rPr>
              <a:t>It is visible from the graph that the temperature is relatively high when the wind direction is between 155 to 270 degrees.</a:t>
            </a:r>
          </a:p>
          <a:p>
            <a:pPr algn="l"/>
            <a:r>
              <a:rPr lang="en-US" sz="1100" dirty="0">
                <a:latin typeface="Times New Roman" panose="02020603050405020304" pitchFamily="18" charset="0"/>
                <a:cs typeface="Times New Roman" panose="02020603050405020304" pitchFamily="18" charset="0"/>
              </a:rPr>
              <a:t>Whereas, temperature is relatively low when the wind direction is lesser than 140 or greater than 270. This is the data for only coastal cities only (Slicer is applied to analyse the data of only coastal cities).</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Ques6 .  Explore the impact of wind direction on temperature for coastal cities. Are there noticeable patterns?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E7B9AF7-31CA-DF4C-094E-7BF411C1D427}"/>
              </a:ext>
            </a:extLst>
          </p:cNvPr>
          <p:cNvPicPr>
            <a:picLocks noChangeAspect="1"/>
          </p:cNvPicPr>
          <p:nvPr/>
        </p:nvPicPr>
        <p:blipFill>
          <a:blip r:embed="rId3"/>
          <a:stretch>
            <a:fillRect/>
          </a:stretch>
        </p:blipFill>
        <p:spPr>
          <a:xfrm>
            <a:off x="894624" y="1771650"/>
            <a:ext cx="7354750" cy="2803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334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1" name="Google Shape;511;p42"/>
          <p:cNvSpPr txBox="1">
            <a:spLocks noGrp="1"/>
          </p:cNvSpPr>
          <p:nvPr>
            <p:ph type="subTitle" idx="1"/>
          </p:nvPr>
        </p:nvSpPr>
        <p:spPr>
          <a:xfrm>
            <a:off x="669332" y="1117060"/>
            <a:ext cx="7805334" cy="1847660"/>
          </a:xfrm>
          <a:prstGeom prst="rect">
            <a:avLst/>
          </a:prstGeom>
        </p:spPr>
        <p:txBody>
          <a:bodyPr spcFirstLastPara="1" wrap="square" lIns="91425" tIns="91425" rIns="91425" bIns="91425" anchor="t" anchorCtr="0">
            <a:noAutofit/>
          </a:bodyPr>
          <a:lstStyle/>
          <a:p>
            <a:pPr algn="l"/>
            <a:endParaRPr lang="en-IN" sz="1100" dirty="0">
              <a:latin typeface="Times New Roman" panose="02020603050405020304" pitchFamily="18" charset="0"/>
              <a:cs typeface="Times New Roman" panose="02020603050405020304" pitchFamily="18" charset="0"/>
            </a:endParaRPr>
          </a:p>
          <a:p>
            <a:pPr algn="l"/>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Ques7 . Are there specific months when cities experience significant temperature fluctuations? What might explain these variations?</a:t>
            </a:r>
            <a:endParaRPr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0740488-79BE-8E95-E597-C59497896A67}"/>
              </a:ext>
            </a:extLst>
          </p:cNvPr>
          <p:cNvPicPr>
            <a:picLocks noChangeAspect="1"/>
          </p:cNvPicPr>
          <p:nvPr/>
        </p:nvPicPr>
        <p:blipFill>
          <a:blip r:embed="rId3"/>
          <a:stretch>
            <a:fillRect/>
          </a:stretch>
        </p:blipFill>
        <p:spPr>
          <a:xfrm>
            <a:off x="361583" y="981264"/>
            <a:ext cx="4125954" cy="1268078"/>
          </a:xfrm>
          <a:prstGeom prst="rect">
            <a:avLst/>
          </a:prstGeom>
        </p:spPr>
      </p:pic>
      <p:pic>
        <p:nvPicPr>
          <p:cNvPr id="4" name="Picture 3">
            <a:extLst>
              <a:ext uri="{FF2B5EF4-FFF2-40B4-BE49-F238E27FC236}">
                <a16:creationId xmlns:a16="http://schemas.microsoft.com/office/drawing/2014/main" id="{688480D1-2B90-A0DD-233D-8A818323772A}"/>
              </a:ext>
            </a:extLst>
          </p:cNvPr>
          <p:cNvPicPr>
            <a:picLocks noChangeAspect="1"/>
          </p:cNvPicPr>
          <p:nvPr/>
        </p:nvPicPr>
        <p:blipFill>
          <a:blip r:embed="rId4"/>
          <a:stretch>
            <a:fillRect/>
          </a:stretch>
        </p:blipFill>
        <p:spPr>
          <a:xfrm>
            <a:off x="0" y="1849310"/>
            <a:ext cx="5198822" cy="1444877"/>
          </a:xfrm>
          <a:prstGeom prst="rect">
            <a:avLst/>
          </a:prstGeom>
        </p:spPr>
      </p:pic>
      <p:pic>
        <p:nvPicPr>
          <p:cNvPr id="5" name="Picture 4">
            <a:extLst>
              <a:ext uri="{FF2B5EF4-FFF2-40B4-BE49-F238E27FC236}">
                <a16:creationId xmlns:a16="http://schemas.microsoft.com/office/drawing/2014/main" id="{DD6BFFBC-C29C-BCBC-DBE0-A7BA1D4B8D59}"/>
              </a:ext>
            </a:extLst>
          </p:cNvPr>
          <p:cNvPicPr>
            <a:picLocks noChangeAspect="1"/>
          </p:cNvPicPr>
          <p:nvPr/>
        </p:nvPicPr>
        <p:blipFill>
          <a:blip r:embed="rId5"/>
          <a:stretch>
            <a:fillRect/>
          </a:stretch>
        </p:blipFill>
        <p:spPr>
          <a:xfrm>
            <a:off x="5090870" y="1123084"/>
            <a:ext cx="3990274" cy="17219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D12B16A-6126-DF48-EB76-E1706FCAD753}"/>
              </a:ext>
            </a:extLst>
          </p:cNvPr>
          <p:cNvPicPr>
            <a:picLocks noChangeAspect="1"/>
          </p:cNvPicPr>
          <p:nvPr/>
        </p:nvPicPr>
        <p:blipFill>
          <a:blip r:embed="rId6"/>
          <a:stretch>
            <a:fillRect/>
          </a:stretch>
        </p:blipFill>
        <p:spPr>
          <a:xfrm>
            <a:off x="445944" y="2979928"/>
            <a:ext cx="4125954" cy="1569170"/>
          </a:xfrm>
          <a:prstGeom prst="rect">
            <a:avLst/>
          </a:prstGeom>
        </p:spPr>
      </p:pic>
      <p:sp>
        <p:nvSpPr>
          <p:cNvPr id="7" name="Google Shape;543;p43">
            <a:extLst>
              <a:ext uri="{FF2B5EF4-FFF2-40B4-BE49-F238E27FC236}">
                <a16:creationId xmlns:a16="http://schemas.microsoft.com/office/drawing/2014/main" id="{68977921-5F00-4695-6FBB-CD8E3F2DA90B}"/>
              </a:ext>
            </a:extLst>
          </p:cNvPr>
          <p:cNvSpPr txBox="1"/>
          <p:nvPr/>
        </p:nvSpPr>
        <p:spPr>
          <a:xfrm>
            <a:off x="4952105" y="2885541"/>
            <a:ext cx="4257835" cy="172198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Kansas city experience the highest temperature fluctuation.  Specifically, in the month of January, February and December.</a:t>
            </a: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Similarly, most of the cities faces high temperature fluctuation/variation in the month of February, January and December respectively. These are the months with the highest  temperature fluctuation. On the other hand, June, July and August sees the lowest temperature fluctuation respectively.</a:t>
            </a:r>
            <a:endParaRPr lang="en-US"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It is also seen that coastal cities like Miami, Jacksonville and Houston experience the least temperature fluctuation throughout the year.</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cxnSp>
        <p:nvCxnSpPr>
          <p:cNvPr id="8" name="Straight Connector 7">
            <a:extLst>
              <a:ext uri="{FF2B5EF4-FFF2-40B4-BE49-F238E27FC236}">
                <a16:creationId xmlns:a16="http://schemas.microsoft.com/office/drawing/2014/main" id="{5DE18DF1-8585-C908-B176-505B501CB8E3}"/>
              </a:ext>
            </a:extLst>
          </p:cNvPr>
          <p:cNvCxnSpPr>
            <a:cxnSpLocks/>
          </p:cNvCxnSpPr>
          <p:nvPr/>
        </p:nvCxnSpPr>
        <p:spPr>
          <a:xfrm>
            <a:off x="2400300" y="1849310"/>
            <a:ext cx="0" cy="20809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7B612D3-2BCB-8720-17AE-F3CFF5581344}"/>
              </a:ext>
            </a:extLst>
          </p:cNvPr>
          <p:cNvCxnSpPr>
            <a:cxnSpLocks/>
            <a:endCxn id="6" idx="0"/>
          </p:cNvCxnSpPr>
          <p:nvPr/>
        </p:nvCxnSpPr>
        <p:spPr>
          <a:xfrm>
            <a:off x="2508921" y="2885541"/>
            <a:ext cx="0" cy="94387"/>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BC6AE98-B67C-77D2-75DE-3875CA16F3C1}"/>
              </a:ext>
            </a:extLst>
          </p:cNvPr>
          <p:cNvCxnSpPr/>
          <p:nvPr/>
        </p:nvCxnSpPr>
        <p:spPr>
          <a:xfrm>
            <a:off x="4952105" y="2314575"/>
            <a:ext cx="13876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081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49" y="460149"/>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Ques8 . Identify periods of extreme weather events, such as storms or heatwaves, by analyzing the time-based data. What patterns emerge?</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5320897" y="1322066"/>
            <a:ext cx="3879102" cy="172198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To analyse extreme weather conditions i.e., storms and heatwaves, it is easier to print the data for storms as we have the weather description having information on storms. Categorising the extreme weather condition between storm and heatwave using IF function.</a:t>
            </a:r>
          </a:p>
          <a:p>
            <a:pPr lvl="0" algn="l" rtl="0">
              <a:spcBef>
                <a:spcPts val="0"/>
              </a:spcBef>
              <a:spcAft>
                <a:spcPts val="0"/>
              </a:spcAft>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Humidity during the storm is way less than the humidity during the heatwaves. Same is the case for the temperature.</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Month of February, December and January has relatively lesser temperature as compared to other months.</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Month of March and April comparatively have lesser humidity as compared to other states.</a:t>
            </a:r>
          </a:p>
          <a:p>
            <a:pPr marL="171450" lvl="0" indent="-171450" algn="l" rtl="0">
              <a:spcBef>
                <a:spcPts val="0"/>
              </a:spcBef>
              <a:spcAft>
                <a:spcPts val="0"/>
              </a:spcAft>
              <a:buFont typeface="Arial" panose="020B0604020202020204" pitchFamily="34" charset="0"/>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l" rtl="0">
              <a:spcBef>
                <a:spcPts val="0"/>
              </a:spcBef>
              <a:spcAft>
                <a:spcPts val="0"/>
              </a:spcAft>
              <a:buFont typeface="Arial" panose="020B0604020202020204" pitchFamily="34" charset="0"/>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Quarter 2 (April, May, June), records the higher temperature and December and January records the higher Humidity as compared to other months. </a:t>
            </a:r>
          </a:p>
          <a:p>
            <a:pPr marL="171450" lvl="0" indent="-171450" algn="l" rtl="0">
              <a:spcBef>
                <a:spcPts val="0"/>
              </a:spcBef>
              <a:spcAft>
                <a:spcPts val="0"/>
              </a:spcAft>
              <a:buFont typeface="Arial" panose="020B0604020202020204" pitchFamily="34" charset="0"/>
              <a:buChar char="•"/>
            </a:pPr>
            <a:endParaRPr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9" name="Picture 8">
            <a:extLst>
              <a:ext uri="{FF2B5EF4-FFF2-40B4-BE49-F238E27FC236}">
                <a16:creationId xmlns:a16="http://schemas.microsoft.com/office/drawing/2014/main" id="{B7113BE0-CCFF-47F0-2D9B-683D95F63B83}"/>
              </a:ext>
            </a:extLst>
          </p:cNvPr>
          <p:cNvPicPr>
            <a:picLocks noChangeAspect="1"/>
          </p:cNvPicPr>
          <p:nvPr/>
        </p:nvPicPr>
        <p:blipFill>
          <a:blip r:embed="rId3"/>
          <a:stretch>
            <a:fillRect/>
          </a:stretch>
        </p:blipFill>
        <p:spPr>
          <a:xfrm>
            <a:off x="393768" y="979833"/>
            <a:ext cx="5049432" cy="1310267"/>
          </a:xfrm>
          <a:prstGeom prst="rect">
            <a:avLst/>
          </a:prstGeom>
        </p:spPr>
      </p:pic>
      <p:pic>
        <p:nvPicPr>
          <p:cNvPr id="10" name="Picture 9">
            <a:extLst>
              <a:ext uri="{FF2B5EF4-FFF2-40B4-BE49-F238E27FC236}">
                <a16:creationId xmlns:a16="http://schemas.microsoft.com/office/drawing/2014/main" id="{9566AA57-D86C-87FA-8CD8-B62A24A58B03}"/>
              </a:ext>
            </a:extLst>
          </p:cNvPr>
          <p:cNvPicPr>
            <a:picLocks noChangeAspect="1"/>
          </p:cNvPicPr>
          <p:nvPr/>
        </p:nvPicPr>
        <p:blipFill>
          <a:blip r:embed="rId4"/>
          <a:stretch>
            <a:fillRect/>
          </a:stretch>
        </p:blipFill>
        <p:spPr>
          <a:xfrm>
            <a:off x="537450" y="2062480"/>
            <a:ext cx="4644150" cy="251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6414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Ques9 . Are there any notable differences in temperature trends between northern and southern hemisphere cities over the year? How do they relate to seasons?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814833" y="1190323"/>
            <a:ext cx="7514331" cy="1202357"/>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US" sz="1200" b="1" dirty="0">
                <a:solidFill>
                  <a:schemeClr val="dk1"/>
                </a:solidFill>
                <a:latin typeface="Times New Roman" panose="02020603050405020304" pitchFamily="18" charset="0"/>
                <a:ea typeface="Roboto"/>
                <a:cs typeface="Times New Roman" panose="02020603050405020304" pitchFamily="18" charset="0"/>
                <a:sym typeface="Roboto"/>
              </a:rPr>
              <a:t>Taking 37.5 as the equator and the city above 37.5 as northern hemisphere and below that as southern hemisphere </a:t>
            </a:r>
            <a:r>
              <a:rPr lang="en-US" sz="1200" dirty="0">
                <a:solidFill>
                  <a:schemeClr val="dk1"/>
                </a:solidFill>
                <a:latin typeface="Times New Roman" panose="02020603050405020304" pitchFamily="18" charset="0"/>
                <a:ea typeface="Roboto"/>
                <a:cs typeface="Times New Roman" panose="02020603050405020304" pitchFamily="18" charset="0"/>
                <a:sym typeface="Roboto"/>
              </a:rPr>
              <a:t>(IF condition is used).</a:t>
            </a: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The northern hemisphere has the higher average temperature as compared to the countries situated in the southern hemisphere. Reason could be countries in the southern hemisphere are much closer to the equator.</a:t>
            </a:r>
          </a:p>
          <a:p>
            <a:pPr marL="171450" lvl="0" indent="-171450" algn="ctr"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Year by year the average temperature is increasing which is an alarming thing and global warming is a very serious concern.</a:t>
            </a:r>
          </a:p>
          <a:p>
            <a:pPr marL="171450" lvl="0" indent="-171450" algn="ctr" rtl="0">
              <a:spcBef>
                <a:spcPts val="0"/>
              </a:spcBef>
              <a:spcAft>
                <a:spcPts val="0"/>
              </a:spcAft>
              <a:buFont typeface="Arial" panose="020B0604020202020204" pitchFamily="34" charset="0"/>
              <a:buChar char="•"/>
            </a:pPr>
            <a:r>
              <a:rPr lang="en-IN" sz="1100" dirty="0">
                <a:latin typeface="Times New Roman" panose="02020603050405020304" pitchFamily="18" charset="0"/>
                <a:cs typeface="Times New Roman" panose="02020603050405020304" pitchFamily="18" charset="0"/>
              </a:rPr>
              <a:t>T</a:t>
            </a:r>
            <a:r>
              <a:rPr lang="en-IN" sz="1100" baseline="0" dirty="0">
                <a:latin typeface="Times New Roman" panose="02020603050405020304" pitchFamily="18" charset="0"/>
                <a:cs typeface="Times New Roman" panose="02020603050405020304" pitchFamily="18" charset="0"/>
              </a:rPr>
              <a:t>he periods of winters are getting shorter whereas summers are getting hotter and longer.</a:t>
            </a: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algn="ctr" rtl="0">
              <a:spcBef>
                <a:spcPts val="0"/>
              </a:spcBef>
              <a:spcAft>
                <a:spcPts val="0"/>
              </a:spcAft>
              <a:buFont typeface="Arial" panose="020B0604020202020204" pitchFamily="34" charset="0"/>
              <a:buChar char="•"/>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1D2F6E66-1A26-7888-F9E0-C5F23EB62CDE}"/>
              </a:ext>
            </a:extLst>
          </p:cNvPr>
          <p:cNvPicPr>
            <a:picLocks noChangeAspect="1"/>
          </p:cNvPicPr>
          <p:nvPr/>
        </p:nvPicPr>
        <p:blipFill>
          <a:blip r:embed="rId3"/>
          <a:stretch>
            <a:fillRect/>
          </a:stretch>
        </p:blipFill>
        <p:spPr>
          <a:xfrm>
            <a:off x="2242636" y="2571749"/>
            <a:ext cx="4658724" cy="1945883"/>
          </a:xfrm>
          <a:prstGeom prst="rect">
            <a:avLst/>
          </a:prstGeom>
        </p:spPr>
      </p:pic>
    </p:spTree>
    <p:extLst>
      <p:ext uri="{BB962C8B-B14F-4D97-AF65-F5344CB8AC3E}">
        <p14:creationId xmlns:p14="http://schemas.microsoft.com/office/powerpoint/2010/main" val="29579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0"/>
          <p:cNvPicPr preferRelativeResize="0">
            <a:picLocks noGrp="1"/>
          </p:cNvPicPr>
          <p:nvPr>
            <p:ph type="pic" idx="2"/>
          </p:nvPr>
        </p:nvPicPr>
        <p:blipFill rotWithShape="1">
          <a:blip r:embed="rId3">
            <a:alphaModFix/>
          </a:blip>
          <a:srcRect l="28059" t="7638" r="20425"/>
          <a:stretch/>
        </p:blipFill>
        <p:spPr>
          <a:xfrm>
            <a:off x="4320275" y="539500"/>
            <a:ext cx="4286423" cy="4320998"/>
          </a:xfrm>
          <a:prstGeom prst="rect">
            <a:avLst/>
          </a:prstGeom>
        </p:spPr>
      </p:pic>
      <p:sp>
        <p:nvSpPr>
          <p:cNvPr id="191" name="Google Shape;191;p30"/>
          <p:cNvSpPr/>
          <p:nvPr/>
        </p:nvSpPr>
        <p:spPr>
          <a:xfrm>
            <a:off x="835116" y="930792"/>
            <a:ext cx="6704700" cy="31446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847075" y="2357253"/>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4003556" y="2310492"/>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4003556"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847075" y="1402734"/>
            <a:ext cx="633600" cy="6336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Google Shape;19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a:t>
            </a:r>
            <a:r>
              <a:rPr lang="en" dirty="0">
                <a:latin typeface="Times New Roman" panose="02020603050405020304" pitchFamily="18" charset="0"/>
                <a:ea typeface="Roboto"/>
                <a:cs typeface="Times New Roman" panose="02020603050405020304" pitchFamily="18" charset="0"/>
                <a:sym typeface="Roboto"/>
              </a:rPr>
              <a:t>of contents</a:t>
            </a:r>
            <a:endParaRPr dirty="0">
              <a:latin typeface="Times New Roman" panose="02020603050405020304" pitchFamily="18" charset="0"/>
              <a:ea typeface="Roboto"/>
              <a:cs typeface="Times New Roman" panose="02020603050405020304" pitchFamily="18" charset="0"/>
              <a:sym typeface="Roboto"/>
            </a:endParaRPr>
          </a:p>
        </p:txBody>
      </p:sp>
      <p:sp>
        <p:nvSpPr>
          <p:cNvPr id="200" name="Google Shape;200;p30"/>
          <p:cNvSpPr txBox="1">
            <a:spLocks noGrp="1"/>
          </p:cNvSpPr>
          <p:nvPr>
            <p:ph type="subTitle" idx="1"/>
          </p:nvPr>
        </p:nvSpPr>
        <p:spPr>
          <a:xfrm>
            <a:off x="1556874"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owerview of this project</a:t>
            </a:r>
            <a:endParaRPr dirty="0"/>
          </a:p>
        </p:txBody>
      </p:sp>
      <p:sp>
        <p:nvSpPr>
          <p:cNvPr id="201" name="Google Shape;201;p30"/>
          <p:cNvSpPr txBox="1">
            <a:spLocks noGrp="1"/>
          </p:cNvSpPr>
          <p:nvPr>
            <p:ph type="subTitle" idx="3"/>
          </p:nvPr>
        </p:nvSpPr>
        <p:spPr>
          <a:xfrm>
            <a:off x="4723096" y="163460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make the problems less complex using visuals</a:t>
            </a:r>
            <a:endParaRPr dirty="0"/>
          </a:p>
        </p:txBody>
      </p:sp>
      <p:sp>
        <p:nvSpPr>
          <p:cNvPr id="202" name="Google Shape;202;p30"/>
          <p:cNvSpPr txBox="1">
            <a:spLocks noGrp="1"/>
          </p:cNvSpPr>
          <p:nvPr>
            <p:ph type="subTitle" idx="5"/>
          </p:nvPr>
        </p:nvSpPr>
        <p:spPr>
          <a:xfrm>
            <a:off x="1552657"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Initial analysis of the project</a:t>
            </a:r>
            <a:endParaRPr dirty="0"/>
          </a:p>
        </p:txBody>
      </p:sp>
      <p:sp>
        <p:nvSpPr>
          <p:cNvPr id="203" name="Google Shape;203;p30"/>
          <p:cNvSpPr txBox="1">
            <a:spLocks noGrp="1"/>
          </p:cNvSpPr>
          <p:nvPr>
            <p:ph type="title" idx="6"/>
          </p:nvPr>
        </p:nvSpPr>
        <p:spPr>
          <a:xfrm>
            <a:off x="913075"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5" name="Google Shape;205;p30"/>
          <p:cNvSpPr txBox="1">
            <a:spLocks noGrp="1"/>
          </p:cNvSpPr>
          <p:nvPr>
            <p:ph type="title" idx="8"/>
          </p:nvPr>
        </p:nvSpPr>
        <p:spPr>
          <a:xfrm>
            <a:off x="4054656" y="1526934"/>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6" name="Google Shape;206;p30"/>
          <p:cNvSpPr txBox="1">
            <a:spLocks noGrp="1"/>
          </p:cNvSpPr>
          <p:nvPr>
            <p:ph type="title" idx="9"/>
          </p:nvPr>
        </p:nvSpPr>
        <p:spPr>
          <a:xfrm>
            <a:off x="913075" y="2482305"/>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8" name="Google Shape;208;p30"/>
          <p:cNvSpPr txBox="1">
            <a:spLocks noGrp="1"/>
          </p:cNvSpPr>
          <p:nvPr>
            <p:ph type="subTitle" idx="14"/>
          </p:nvPr>
        </p:nvSpPr>
        <p:spPr>
          <a:xfrm>
            <a:off x="4837619" y="2592388"/>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the in depth analysis of the project</a:t>
            </a:r>
            <a:endParaRPr dirty="0"/>
          </a:p>
        </p:txBody>
      </p:sp>
      <p:sp>
        <p:nvSpPr>
          <p:cNvPr id="210" name="Google Shape;210;p30"/>
          <p:cNvSpPr txBox="1">
            <a:spLocks noGrp="1"/>
          </p:cNvSpPr>
          <p:nvPr>
            <p:ph type="title" idx="16"/>
          </p:nvPr>
        </p:nvSpPr>
        <p:spPr>
          <a:xfrm>
            <a:off x="4070400" y="2432303"/>
            <a:ext cx="5016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1" name="Google Shape;211;p30"/>
          <p:cNvSpPr txBox="1">
            <a:spLocks noGrp="1"/>
          </p:cNvSpPr>
          <p:nvPr>
            <p:ph type="subTitle" idx="17"/>
          </p:nvPr>
        </p:nvSpPr>
        <p:spPr>
          <a:xfrm>
            <a:off x="1556874" y="1353218"/>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 Statement</a:t>
            </a:r>
            <a:endParaRPr dirty="0"/>
          </a:p>
        </p:txBody>
      </p:sp>
      <p:sp>
        <p:nvSpPr>
          <p:cNvPr id="212" name="Google Shape;212;p30"/>
          <p:cNvSpPr txBox="1">
            <a:spLocks noGrp="1"/>
          </p:cNvSpPr>
          <p:nvPr>
            <p:ph type="subTitle" idx="18"/>
          </p:nvPr>
        </p:nvSpPr>
        <p:spPr>
          <a:xfrm>
            <a:off x="4688256" y="1356267"/>
            <a:ext cx="2946874"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PowerBI Problem statement</a:t>
            </a:r>
            <a:endParaRPr dirty="0"/>
          </a:p>
        </p:txBody>
      </p:sp>
      <p:sp>
        <p:nvSpPr>
          <p:cNvPr id="214" name="Google Shape;214;p30"/>
          <p:cNvSpPr txBox="1">
            <a:spLocks noGrp="1"/>
          </p:cNvSpPr>
          <p:nvPr>
            <p:ph type="subTitle" idx="20"/>
          </p:nvPr>
        </p:nvSpPr>
        <p:spPr>
          <a:xfrm>
            <a:off x="1552657" y="2310492"/>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MECE</a:t>
            </a:r>
            <a:endParaRPr dirty="0"/>
          </a:p>
        </p:txBody>
      </p:sp>
      <p:sp>
        <p:nvSpPr>
          <p:cNvPr id="216" name="Google Shape;216;p30"/>
          <p:cNvSpPr txBox="1">
            <a:spLocks noGrp="1"/>
          </p:cNvSpPr>
          <p:nvPr>
            <p:ph type="subTitle" idx="22"/>
          </p:nvPr>
        </p:nvSpPr>
        <p:spPr>
          <a:xfrm>
            <a:off x="4805319" y="2312302"/>
            <a:ext cx="2616739"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Problem Statement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Ques10 . What are the consequences of prolonged periods of extreme cold or heat in specific cities? How do residents adapt to such conditions?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4548148" y="1088107"/>
            <a:ext cx="4468625" cy="1917434"/>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Extreme cold temperature is considered for the reading below 273.14 K and extreme hot temperature is considered when the temperature is more than 305.372.</a:t>
            </a:r>
          </a:p>
          <a:p>
            <a:pPr marL="0" lvl="0" indent="0" algn="l" rtl="0">
              <a:spcBef>
                <a:spcPts val="0"/>
              </a:spcBef>
              <a:spcAft>
                <a:spcPts val="0"/>
              </a:spcAft>
              <a:buNone/>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New column is formed to distinguish between Extreme heat and extreme cold cities.</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id="{772FB3B6-05E2-5698-BD86-7D49EC4D3F41}"/>
              </a:ext>
            </a:extLst>
          </p:cNvPr>
          <p:cNvPicPr>
            <a:picLocks noChangeAspect="1"/>
          </p:cNvPicPr>
          <p:nvPr/>
        </p:nvPicPr>
        <p:blipFill>
          <a:blip r:embed="rId3"/>
          <a:stretch>
            <a:fillRect/>
          </a:stretch>
        </p:blipFill>
        <p:spPr>
          <a:xfrm>
            <a:off x="891998" y="1082941"/>
            <a:ext cx="3403543" cy="1377512"/>
          </a:xfrm>
          <a:prstGeom prst="rect">
            <a:avLst/>
          </a:prstGeom>
        </p:spPr>
      </p:pic>
      <p:pic>
        <p:nvPicPr>
          <p:cNvPr id="4" name="Picture 3">
            <a:extLst>
              <a:ext uri="{FF2B5EF4-FFF2-40B4-BE49-F238E27FC236}">
                <a16:creationId xmlns:a16="http://schemas.microsoft.com/office/drawing/2014/main" id="{1BDC78A9-C756-05EE-79C6-877A2A060008}"/>
              </a:ext>
            </a:extLst>
          </p:cNvPr>
          <p:cNvPicPr>
            <a:picLocks noChangeAspect="1"/>
          </p:cNvPicPr>
          <p:nvPr/>
        </p:nvPicPr>
        <p:blipFill>
          <a:blip r:embed="rId4"/>
          <a:stretch>
            <a:fillRect/>
          </a:stretch>
        </p:blipFill>
        <p:spPr>
          <a:xfrm>
            <a:off x="5133900" y="2223218"/>
            <a:ext cx="3363569" cy="2254941"/>
          </a:xfrm>
          <a:prstGeom prst="rect">
            <a:avLst/>
          </a:prstGeom>
        </p:spPr>
      </p:pic>
      <p:pic>
        <p:nvPicPr>
          <p:cNvPr id="5" name="Picture 4">
            <a:extLst>
              <a:ext uri="{FF2B5EF4-FFF2-40B4-BE49-F238E27FC236}">
                <a16:creationId xmlns:a16="http://schemas.microsoft.com/office/drawing/2014/main" id="{CA7548CB-936B-08ED-FBCC-0B9038F52C8B}"/>
              </a:ext>
            </a:extLst>
          </p:cNvPr>
          <p:cNvPicPr>
            <a:picLocks noChangeAspect="1"/>
          </p:cNvPicPr>
          <p:nvPr/>
        </p:nvPicPr>
        <p:blipFill>
          <a:blip r:embed="rId5"/>
          <a:stretch>
            <a:fillRect/>
          </a:stretch>
        </p:blipFill>
        <p:spPr>
          <a:xfrm>
            <a:off x="700129" y="2231333"/>
            <a:ext cx="3733641" cy="2359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578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Ques11 . Investigate whether temperature anomalies (unusual deviations from the norm) coincide with certain events or environmental factors in specific cities.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43;p43">
            <a:extLst>
              <a:ext uri="{FF2B5EF4-FFF2-40B4-BE49-F238E27FC236}">
                <a16:creationId xmlns:a16="http://schemas.microsoft.com/office/drawing/2014/main" id="{68977921-5F00-4695-6FBB-CD8E3F2DA90B}"/>
              </a:ext>
            </a:extLst>
          </p:cNvPr>
          <p:cNvSpPr txBox="1"/>
          <p:nvPr/>
        </p:nvSpPr>
        <p:spPr>
          <a:xfrm>
            <a:off x="494259" y="1194786"/>
            <a:ext cx="3391784" cy="1636526"/>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To investigate whether temperature anomalies coincide with certain events or environmental factors in specific cities we have to follow some steps: </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Calculate the average temperature for each city.</a:t>
            </a:r>
          </a:p>
          <a:p>
            <a:pPr marL="171450" lvl="0" indent="-171450" rtl="0">
              <a:spcBef>
                <a:spcPts val="0"/>
              </a:spcBef>
              <a:spcAft>
                <a:spcPts val="0"/>
              </a:spcAft>
              <a:buFont typeface="Arial" panose="020B0604020202020204" pitchFamily="34" charset="0"/>
              <a:buChar char="•"/>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Determine the anomaly by subtracting the average temperature from the temperature of each record of each months.</a:t>
            </a:r>
          </a:p>
          <a:p>
            <a:pPr marL="0" lvl="0" indent="0" algn="l" rtl="0">
              <a:spcBef>
                <a:spcPts val="0"/>
              </a:spcBef>
              <a:spcAft>
                <a:spcPts val="0"/>
              </a:spcAft>
              <a:buNone/>
            </a:pP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7134B53A-80E2-9875-B443-B53C11117D40}"/>
              </a:ext>
            </a:extLst>
          </p:cNvPr>
          <p:cNvPicPr>
            <a:picLocks noChangeAspect="1"/>
          </p:cNvPicPr>
          <p:nvPr/>
        </p:nvPicPr>
        <p:blipFill>
          <a:blip r:embed="rId3"/>
          <a:stretch>
            <a:fillRect/>
          </a:stretch>
        </p:blipFill>
        <p:spPr>
          <a:xfrm>
            <a:off x="3748056" y="1068565"/>
            <a:ext cx="5546661" cy="1987055"/>
          </a:xfrm>
          <a:prstGeom prst="rect">
            <a:avLst/>
          </a:prstGeom>
        </p:spPr>
      </p:pic>
      <p:pic>
        <p:nvPicPr>
          <p:cNvPr id="6" name="Picture 5">
            <a:extLst>
              <a:ext uri="{FF2B5EF4-FFF2-40B4-BE49-F238E27FC236}">
                <a16:creationId xmlns:a16="http://schemas.microsoft.com/office/drawing/2014/main" id="{9104E814-941A-45CF-66BB-8F1F07D2F431}"/>
              </a:ext>
            </a:extLst>
          </p:cNvPr>
          <p:cNvPicPr>
            <a:picLocks noChangeAspect="1"/>
          </p:cNvPicPr>
          <p:nvPr/>
        </p:nvPicPr>
        <p:blipFill rotWithShape="1">
          <a:blip r:embed="rId4"/>
          <a:srcRect t="17534" r="8211" b="10695"/>
          <a:stretch/>
        </p:blipFill>
        <p:spPr>
          <a:xfrm>
            <a:off x="406650" y="2859438"/>
            <a:ext cx="3357319" cy="1639116"/>
          </a:xfrm>
          <a:prstGeom prst="rect">
            <a:avLst/>
          </a:prstGeom>
        </p:spPr>
      </p:pic>
      <p:sp>
        <p:nvSpPr>
          <p:cNvPr id="8" name="Google Shape;543;p43">
            <a:extLst>
              <a:ext uri="{FF2B5EF4-FFF2-40B4-BE49-F238E27FC236}">
                <a16:creationId xmlns:a16="http://schemas.microsoft.com/office/drawing/2014/main" id="{04B8628A-B4B0-2980-C3A4-20865A364C7E}"/>
              </a:ext>
            </a:extLst>
          </p:cNvPr>
          <p:cNvSpPr txBox="1"/>
          <p:nvPr/>
        </p:nvSpPr>
        <p:spPr>
          <a:xfrm>
            <a:off x="4099466" y="3231204"/>
            <a:ext cx="4843840" cy="7140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imes New Roman" panose="02020603050405020304" pitchFamily="18" charset="0"/>
                <a:ea typeface="Roboto"/>
                <a:cs typeface="Times New Roman" panose="02020603050405020304" pitchFamily="18" charset="0"/>
                <a:sym typeface="Roboto"/>
              </a:rPr>
              <a:t>From the graph, it is evident that the month of January and December have more negative temperature anomaly and month of June, July and August have higher positive temperature anomaly.</a:t>
            </a:r>
          </a:p>
        </p:txBody>
      </p:sp>
    </p:spTree>
    <p:extLst>
      <p:ext uri="{BB962C8B-B14F-4D97-AF65-F5344CB8AC3E}">
        <p14:creationId xmlns:p14="http://schemas.microsoft.com/office/powerpoint/2010/main" val="204908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18004"/>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Ques12 . Analyze the impact of temperature on energy consumption patterns in cities. Are there noticeable trends or correlations?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386732" y="3740778"/>
            <a:ext cx="8363784" cy="951473"/>
          </a:xfrm>
          <a:prstGeom prst="rect">
            <a:avLst/>
          </a:prstGeom>
          <a:noFill/>
          <a:ln>
            <a:noFill/>
          </a:ln>
        </p:spPr>
        <p:txBody>
          <a:bodyPr spcFirstLastPara="1" wrap="square" lIns="91425" tIns="91425" rIns="91425" bIns="91425" anchor="t" anchorCtr="0">
            <a:noAutofit/>
          </a:bodyPr>
          <a:lstStyle/>
          <a:p>
            <a:pPr marL="171450" lvl="0" indent="-171450" algn="ctr"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Energy consumption is high either there is extreme cold or relatively higher temperature with high humidity.</a:t>
            </a:r>
          </a:p>
          <a:p>
            <a:pPr marL="171450" lvl="0" indent="-171450" algn="ctr"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Extreme cold temperature is considered for the reading below 273.14 K and relative high temperature is considered when the temperature is more than 299.76. New column is formed to distinguish between Extreme heat and extreme cold cities. (IF(OR) function is used.)</a:t>
            </a:r>
          </a:p>
          <a:p>
            <a:pPr marL="171450" lvl="0" indent="-171450" algn="ctr" rtl="0">
              <a:spcBef>
                <a:spcPts val="0"/>
              </a:spcBef>
              <a:spcAft>
                <a:spcPts val="0"/>
              </a:spcAft>
              <a:buFont typeface="Wingdings" panose="05000000000000000000" pitchFamily="2" charset="2"/>
              <a:buChar char="§"/>
            </a:pPr>
            <a:r>
              <a:rPr lang="en-US" sz="1100" b="1" dirty="0">
                <a:solidFill>
                  <a:schemeClr val="dk1"/>
                </a:solidFill>
                <a:latin typeface="Times New Roman" panose="02020603050405020304" pitchFamily="18" charset="0"/>
                <a:ea typeface="Roboto"/>
                <a:cs typeface="Times New Roman" panose="02020603050405020304" pitchFamily="18" charset="0"/>
                <a:sym typeface="Roboto"/>
              </a:rPr>
              <a:t>January, February, April, May, June and December has the high consumption of energy</a:t>
            </a:r>
            <a:r>
              <a:rPr lang="en-US" sz="1100" dirty="0">
                <a:solidFill>
                  <a:schemeClr val="dk1"/>
                </a:solidFill>
                <a:latin typeface="Times New Roman" panose="02020603050405020304" pitchFamily="18" charset="0"/>
                <a:ea typeface="Roboto"/>
                <a:cs typeface="Times New Roman" panose="02020603050405020304" pitchFamily="18" charset="0"/>
                <a:sym typeface="Roboto"/>
              </a:rPr>
              <a:t>.</a:t>
            </a:r>
          </a:p>
        </p:txBody>
      </p:sp>
      <p:pic>
        <p:nvPicPr>
          <p:cNvPr id="3" name="Picture 2">
            <a:extLst>
              <a:ext uri="{FF2B5EF4-FFF2-40B4-BE49-F238E27FC236}">
                <a16:creationId xmlns:a16="http://schemas.microsoft.com/office/drawing/2014/main" id="{75CA7E89-E155-7B9D-7708-2CADD4859E72}"/>
              </a:ext>
            </a:extLst>
          </p:cNvPr>
          <p:cNvPicPr>
            <a:picLocks noChangeAspect="1"/>
          </p:cNvPicPr>
          <p:nvPr/>
        </p:nvPicPr>
        <p:blipFill>
          <a:blip r:embed="rId3"/>
          <a:stretch>
            <a:fillRect/>
          </a:stretch>
        </p:blipFill>
        <p:spPr>
          <a:xfrm>
            <a:off x="483940" y="1169484"/>
            <a:ext cx="5372550" cy="246189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690166A-18BD-F396-54B2-5D31A5F3AF4D}"/>
              </a:ext>
            </a:extLst>
          </p:cNvPr>
          <p:cNvPicPr>
            <a:picLocks noChangeAspect="1"/>
          </p:cNvPicPr>
          <p:nvPr/>
        </p:nvPicPr>
        <p:blipFill>
          <a:blip r:embed="rId4"/>
          <a:stretch>
            <a:fillRect/>
          </a:stretch>
        </p:blipFill>
        <p:spPr>
          <a:xfrm>
            <a:off x="6103018" y="1766693"/>
            <a:ext cx="3138189" cy="1011577"/>
          </a:xfrm>
          <a:prstGeom prst="rect">
            <a:avLst/>
          </a:prstGeom>
        </p:spPr>
      </p:pic>
    </p:spTree>
    <p:extLst>
      <p:ext uri="{BB962C8B-B14F-4D97-AF65-F5344CB8AC3E}">
        <p14:creationId xmlns:p14="http://schemas.microsoft.com/office/powerpoint/2010/main" val="95319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Ques13 . How do specific wind patterns impact air quality and pollution dispersion in urban areas? Analyze wind direction data for insights.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445944" y="3188485"/>
            <a:ext cx="3824153" cy="140742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b="1" dirty="0">
                <a:solidFill>
                  <a:schemeClr val="dk1"/>
                </a:solidFill>
                <a:latin typeface="Times New Roman" panose="02020603050405020304" pitchFamily="18" charset="0"/>
                <a:ea typeface="Roboto"/>
                <a:cs typeface="Times New Roman" panose="02020603050405020304" pitchFamily="18" charset="0"/>
                <a:sym typeface="Roboto"/>
              </a:rPr>
              <a:t>Conclusion from the chart and table:</a:t>
            </a:r>
          </a:p>
          <a:p>
            <a:pPr marL="0" lvl="0" indent="0" rtl="0">
              <a:spcBef>
                <a:spcPts val="0"/>
              </a:spcBef>
              <a:spcAft>
                <a:spcPts val="0"/>
              </a:spcAft>
              <a:buNone/>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The wind speed is less than 15, the AQI is bad as the pollutants didn't gets sweep away with air. On the other hand, when the wind speed is more than 15, the air quality is better.</a:t>
            </a:r>
          </a:p>
          <a:p>
            <a:pPr marL="0" lvl="0" indent="0" rtl="0">
              <a:spcBef>
                <a:spcPts val="0"/>
              </a:spcBef>
              <a:spcAft>
                <a:spcPts val="0"/>
              </a:spcAft>
              <a:buNone/>
            </a:pPr>
            <a:endParaRPr lang="en-US" sz="10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Wind direction(in degrees) is between 150 to 220, the AQI is bad. When the wind direction is less than 130 or more than 220 then the AQI is noticed to be good.</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2E714B72-FF43-840F-6FA8-B1CE33BCECF4}"/>
              </a:ext>
            </a:extLst>
          </p:cNvPr>
          <p:cNvPicPr>
            <a:picLocks noChangeAspect="1"/>
          </p:cNvPicPr>
          <p:nvPr/>
        </p:nvPicPr>
        <p:blipFill>
          <a:blip r:embed="rId3"/>
          <a:stretch>
            <a:fillRect/>
          </a:stretch>
        </p:blipFill>
        <p:spPr>
          <a:xfrm>
            <a:off x="4137387" y="1246926"/>
            <a:ext cx="5105767" cy="1132205"/>
          </a:xfrm>
          <a:prstGeom prst="rect">
            <a:avLst/>
          </a:prstGeom>
        </p:spPr>
      </p:pic>
      <p:pic>
        <p:nvPicPr>
          <p:cNvPr id="5" name="Picture 4">
            <a:extLst>
              <a:ext uri="{FF2B5EF4-FFF2-40B4-BE49-F238E27FC236}">
                <a16:creationId xmlns:a16="http://schemas.microsoft.com/office/drawing/2014/main" id="{C0AF6C12-FFE4-7B38-6C7A-DF64A28EE1CA}"/>
              </a:ext>
            </a:extLst>
          </p:cNvPr>
          <p:cNvPicPr>
            <a:picLocks noChangeAspect="1"/>
          </p:cNvPicPr>
          <p:nvPr/>
        </p:nvPicPr>
        <p:blipFill>
          <a:blip r:embed="rId4"/>
          <a:stretch>
            <a:fillRect/>
          </a:stretch>
        </p:blipFill>
        <p:spPr>
          <a:xfrm>
            <a:off x="521934" y="1125961"/>
            <a:ext cx="3611280" cy="2084724"/>
          </a:xfrm>
          <a:prstGeom prst="rect">
            <a:avLst/>
          </a:prstGeom>
        </p:spPr>
      </p:pic>
      <p:pic>
        <p:nvPicPr>
          <p:cNvPr id="7" name="Picture 6">
            <a:extLst>
              <a:ext uri="{FF2B5EF4-FFF2-40B4-BE49-F238E27FC236}">
                <a16:creationId xmlns:a16="http://schemas.microsoft.com/office/drawing/2014/main" id="{72B208B9-0FEC-16BE-C6A8-98F81462919A}"/>
              </a:ext>
            </a:extLst>
          </p:cNvPr>
          <p:cNvPicPr>
            <a:picLocks noChangeAspect="1"/>
          </p:cNvPicPr>
          <p:nvPr/>
        </p:nvPicPr>
        <p:blipFill>
          <a:blip r:embed="rId5"/>
          <a:stretch>
            <a:fillRect/>
          </a:stretch>
        </p:blipFill>
        <p:spPr>
          <a:xfrm>
            <a:off x="5045132" y="2379129"/>
            <a:ext cx="3572761" cy="2178017"/>
          </a:xfrm>
          <a:prstGeom prst="rect">
            <a:avLst/>
          </a:prstGeom>
        </p:spPr>
      </p:pic>
    </p:spTree>
    <p:extLst>
      <p:ext uri="{BB962C8B-B14F-4D97-AF65-F5344CB8AC3E}">
        <p14:creationId xmlns:p14="http://schemas.microsoft.com/office/powerpoint/2010/main" val="269615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Ques14 . Identify cities prone to strong winds and the potential consequences, such as increased risk of natural disasters or challenges for transportation.</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4876800" y="2518530"/>
            <a:ext cx="4181631" cy="193426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Denver, Dallas, Miami and Montreal are the cities which witness high wind speed which may cause some damage to the people and property. Even though, all the wind intensity aren't severe, most of it are moderately danger.</a:t>
            </a: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Most of the Israel's cities falls under severe danger category. Tel Aviv, Jerusalem and Eilat are the cities with severe wind intensity and all these cities belongs to Israel. Single instance of severe wind was also observed in few USA cities which are San Francisco, Dallas and Phoenix.</a:t>
            </a:r>
          </a:p>
          <a:p>
            <a:pPr marL="171450" lvl="0" indent="-171450" rtl="0">
              <a:spcBef>
                <a:spcPts val="0"/>
              </a:spcBef>
              <a:spcAft>
                <a:spcPts val="0"/>
              </a:spcAft>
              <a:buFont typeface="Arial" panose="020B0604020202020204" pitchFamily="34" charset="0"/>
              <a:buChar char="•"/>
            </a:pPr>
            <a:r>
              <a:rPr lang="en-US" sz="1000" dirty="0">
                <a:solidFill>
                  <a:schemeClr val="dk1"/>
                </a:solidFill>
                <a:latin typeface="Times New Roman" panose="02020603050405020304" pitchFamily="18" charset="0"/>
                <a:ea typeface="Roboto"/>
                <a:cs typeface="Times New Roman" panose="02020603050405020304" pitchFamily="18" charset="0"/>
                <a:sym typeface="Roboto"/>
              </a:rPr>
              <a:t>Hence , these are some of the cities which are prone to increased risk of natural disasters or challenges for transportation.</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id="{80190228-52D9-9313-605A-202002DC663B}"/>
              </a:ext>
            </a:extLst>
          </p:cNvPr>
          <p:cNvPicPr>
            <a:picLocks noChangeAspect="1"/>
          </p:cNvPicPr>
          <p:nvPr/>
        </p:nvPicPr>
        <p:blipFill>
          <a:blip r:embed="rId3"/>
          <a:stretch>
            <a:fillRect/>
          </a:stretch>
        </p:blipFill>
        <p:spPr>
          <a:xfrm>
            <a:off x="5345659" y="1134720"/>
            <a:ext cx="3024680" cy="1359284"/>
          </a:xfrm>
          <a:prstGeom prst="rect">
            <a:avLst/>
          </a:prstGeom>
        </p:spPr>
      </p:pic>
      <p:pic>
        <p:nvPicPr>
          <p:cNvPr id="4" name="Picture 3">
            <a:extLst>
              <a:ext uri="{FF2B5EF4-FFF2-40B4-BE49-F238E27FC236}">
                <a16:creationId xmlns:a16="http://schemas.microsoft.com/office/drawing/2014/main" id="{E412326C-9794-8617-7E95-593345EC69D8}"/>
              </a:ext>
            </a:extLst>
          </p:cNvPr>
          <p:cNvPicPr>
            <a:picLocks noChangeAspect="1"/>
          </p:cNvPicPr>
          <p:nvPr/>
        </p:nvPicPr>
        <p:blipFill>
          <a:blip r:embed="rId4"/>
          <a:stretch>
            <a:fillRect/>
          </a:stretch>
        </p:blipFill>
        <p:spPr>
          <a:xfrm>
            <a:off x="773661" y="1460796"/>
            <a:ext cx="3907938" cy="2356383"/>
          </a:xfrm>
          <a:prstGeom prst="rect">
            <a:avLst/>
          </a:prstGeom>
        </p:spPr>
      </p:pic>
    </p:spTree>
    <p:extLst>
      <p:ext uri="{BB962C8B-B14F-4D97-AF65-F5344CB8AC3E}">
        <p14:creationId xmlns:p14="http://schemas.microsoft.com/office/powerpoint/2010/main" val="3019470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Ques15 . Explore whether wind speed and direction influence the frequency and severity of weather-related events (e.g., hurricanes, storms) in coastal cities.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43;p43">
            <a:extLst>
              <a:ext uri="{FF2B5EF4-FFF2-40B4-BE49-F238E27FC236}">
                <a16:creationId xmlns:a16="http://schemas.microsoft.com/office/drawing/2014/main" id="{04B8628A-B4B0-2980-C3A4-20865A364C7E}"/>
              </a:ext>
            </a:extLst>
          </p:cNvPr>
          <p:cNvSpPr txBox="1"/>
          <p:nvPr/>
        </p:nvSpPr>
        <p:spPr>
          <a:xfrm>
            <a:off x="5621897" y="1150144"/>
            <a:ext cx="3246120" cy="1700246"/>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Most of the cities follow the same pattern i.e., either they have 0 degrees or more than 120 degrees.</a:t>
            </a:r>
          </a:p>
          <a:p>
            <a:pPr marL="171450" lvl="0" indent="-171450" rtl="0">
              <a:spcBef>
                <a:spcPts val="0"/>
              </a:spcBef>
              <a:spcAft>
                <a:spcPts val="0"/>
              </a:spcAft>
              <a:buFont typeface="Wingdings" panose="05000000000000000000" pitchFamily="2" charset="2"/>
              <a:buChar char="§"/>
            </a:pPr>
            <a:endParaRPr lang="en-US" sz="1100" dirty="0">
              <a:solidFill>
                <a:schemeClr val="dk1"/>
              </a:solidFill>
              <a:latin typeface="Times New Roman" panose="02020603050405020304" pitchFamily="18" charset="0"/>
              <a:ea typeface="Roboto"/>
              <a:cs typeface="Times New Roman" panose="02020603050405020304" pitchFamily="18" charset="0"/>
              <a:sym typeface="Roboto"/>
            </a:endParaRPr>
          </a:p>
          <a:p>
            <a:pPr marL="171450" lvl="0" indent="-171450" rtl="0">
              <a:spcBef>
                <a:spcPts val="0"/>
              </a:spcBef>
              <a:spcAft>
                <a:spcPts val="0"/>
              </a:spcAft>
              <a:buFont typeface="Wingdings" panose="05000000000000000000" pitchFamily="2" charset="2"/>
              <a:buChar char="§"/>
            </a:pPr>
            <a:r>
              <a:rPr lang="en-US" sz="1100" dirty="0">
                <a:solidFill>
                  <a:schemeClr val="dk1"/>
                </a:solidFill>
                <a:latin typeface="Times New Roman" panose="02020603050405020304" pitchFamily="18" charset="0"/>
                <a:ea typeface="Roboto"/>
                <a:cs typeface="Times New Roman" panose="02020603050405020304" pitchFamily="18" charset="0"/>
                <a:sym typeface="Roboto"/>
              </a:rPr>
              <a:t>Wind direction also depends on the longitudinal and latitudinal position of the city so it is not possible to draw a conclusion that what exact pattern does wind direction follows. </a:t>
            </a: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a:p>
            <a:pPr marL="0" lvl="0" indent="0" rtl="0">
              <a:spcBef>
                <a:spcPts val="0"/>
              </a:spcBef>
              <a:spcAft>
                <a:spcPts val="0"/>
              </a:spcAft>
              <a:buNone/>
            </a:pPr>
            <a:endParaRPr lang="en-US"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2" name="Picture 1">
            <a:extLst>
              <a:ext uri="{FF2B5EF4-FFF2-40B4-BE49-F238E27FC236}">
                <a16:creationId xmlns:a16="http://schemas.microsoft.com/office/drawing/2014/main" id="{28DD7A61-48C0-CEF4-678F-4A7C794AA909}"/>
              </a:ext>
            </a:extLst>
          </p:cNvPr>
          <p:cNvPicPr>
            <a:picLocks noChangeAspect="1"/>
          </p:cNvPicPr>
          <p:nvPr/>
        </p:nvPicPr>
        <p:blipFill>
          <a:blip r:embed="rId3"/>
          <a:stretch>
            <a:fillRect/>
          </a:stretch>
        </p:blipFill>
        <p:spPr>
          <a:xfrm>
            <a:off x="521934" y="1150144"/>
            <a:ext cx="4401552" cy="1318736"/>
          </a:xfrm>
          <a:prstGeom prst="rect">
            <a:avLst/>
          </a:prstGeom>
        </p:spPr>
      </p:pic>
      <p:pic>
        <p:nvPicPr>
          <p:cNvPr id="5" name="Picture 4">
            <a:extLst>
              <a:ext uri="{FF2B5EF4-FFF2-40B4-BE49-F238E27FC236}">
                <a16:creationId xmlns:a16="http://schemas.microsoft.com/office/drawing/2014/main" id="{474F3E68-53F1-9EA6-D0B8-3DB60CEECD40}"/>
              </a:ext>
            </a:extLst>
          </p:cNvPr>
          <p:cNvPicPr>
            <a:picLocks noChangeAspect="1"/>
          </p:cNvPicPr>
          <p:nvPr/>
        </p:nvPicPr>
        <p:blipFill>
          <a:blip r:embed="rId4"/>
          <a:stretch>
            <a:fillRect/>
          </a:stretch>
        </p:blipFill>
        <p:spPr>
          <a:xfrm>
            <a:off x="944713" y="2446018"/>
            <a:ext cx="3555993" cy="20064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BD6AE07-1C86-7E92-CFB4-9075456CFD29}"/>
              </a:ext>
            </a:extLst>
          </p:cNvPr>
          <p:cNvPicPr>
            <a:picLocks noChangeAspect="1"/>
          </p:cNvPicPr>
          <p:nvPr/>
        </p:nvPicPr>
        <p:blipFill>
          <a:blip r:embed="rId5"/>
          <a:stretch>
            <a:fillRect/>
          </a:stretch>
        </p:blipFill>
        <p:spPr>
          <a:xfrm>
            <a:off x="5621897" y="2700380"/>
            <a:ext cx="3260634" cy="1857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1287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4" y="1655444"/>
            <a:ext cx="4557001"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PowerBI</a:t>
            </a:r>
            <a:br>
              <a:rPr lang="en" sz="4000" dirty="0"/>
            </a:br>
            <a:r>
              <a:rPr lang="en" sz="4000" dirty="0">
                <a:latin typeface="Times New Roman" panose="02020603050405020304" pitchFamily="18" charset="0"/>
                <a:ea typeface="Roboto" panose="02000000000000000000" pitchFamily="2" charset="0"/>
                <a:cs typeface="Times New Roman" panose="02020603050405020304" pitchFamily="18" charset="0"/>
              </a:rPr>
              <a:t>Problem statement</a:t>
            </a:r>
            <a:endParaRPr sz="40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6273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F9CCC2-4D90-A1C8-4EA4-118F7B0BF57B}"/>
              </a:ext>
            </a:extLst>
          </p:cNvPr>
          <p:cNvSpPr>
            <a:spLocks noGrp="1"/>
          </p:cNvSpPr>
          <p:nvPr>
            <p:ph type="title"/>
          </p:nvPr>
        </p:nvSpPr>
        <p:spPr/>
        <p:txBody>
          <a:bodyPr/>
          <a:lstStyle/>
          <a:p>
            <a:r>
              <a:rPr lang="en-IN" dirty="0"/>
              <a:t>PowerBI Analysis</a:t>
            </a:r>
          </a:p>
        </p:txBody>
      </p:sp>
      <p:pic>
        <p:nvPicPr>
          <p:cNvPr id="11" name="Picture 10">
            <a:extLst>
              <a:ext uri="{FF2B5EF4-FFF2-40B4-BE49-F238E27FC236}">
                <a16:creationId xmlns:a16="http://schemas.microsoft.com/office/drawing/2014/main" id="{A24CD600-D166-3DB8-EF10-7DB3D64BA23F}"/>
              </a:ext>
            </a:extLst>
          </p:cNvPr>
          <p:cNvPicPr>
            <a:picLocks noChangeAspect="1"/>
          </p:cNvPicPr>
          <p:nvPr/>
        </p:nvPicPr>
        <p:blipFill>
          <a:blip r:embed="rId2"/>
          <a:stretch>
            <a:fillRect/>
          </a:stretch>
        </p:blipFill>
        <p:spPr>
          <a:xfrm>
            <a:off x="1973066" y="1732404"/>
            <a:ext cx="5197868" cy="2827010"/>
          </a:xfrm>
          <a:prstGeom prst="rect">
            <a:avLst/>
          </a:prstGeom>
          <a:ln>
            <a:noFill/>
          </a:ln>
          <a:effectLst>
            <a:outerShdw blurRad="292100" dist="139700" dir="2700000" algn="tl" rotWithShape="0">
              <a:srgbClr val="333333">
                <a:alpha val="65000"/>
              </a:srgbClr>
            </a:outerShdw>
          </a:effectLst>
        </p:spPr>
      </p:pic>
      <p:sp>
        <p:nvSpPr>
          <p:cNvPr id="12" name="Google Shape;512;p42">
            <a:extLst>
              <a:ext uri="{FF2B5EF4-FFF2-40B4-BE49-F238E27FC236}">
                <a16:creationId xmlns:a16="http://schemas.microsoft.com/office/drawing/2014/main" id="{3CA12CF9-C27C-F1AE-3311-1D242D57FE48}"/>
              </a:ext>
            </a:extLst>
          </p:cNvPr>
          <p:cNvSpPr txBox="1">
            <a:spLocks/>
          </p:cNvSpPr>
          <p:nvPr/>
        </p:nvSpPr>
        <p:spPr>
          <a:xfrm>
            <a:off x="537450" y="1091192"/>
            <a:ext cx="8069099" cy="7175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b="1" dirty="0">
                <a:latin typeface="Times New Roman" panose="02020603050405020304" pitchFamily="18" charset="0"/>
                <a:cs typeface="Times New Roman" panose="02020603050405020304" pitchFamily="18" charset="0"/>
              </a:rPr>
              <a:t>Ques1 . Can you create a geographical map in Power BI showing the distribution of cities in the dataset based on their latitude and longitude?</a:t>
            </a:r>
          </a:p>
        </p:txBody>
      </p:sp>
    </p:spTree>
    <p:extLst>
      <p:ext uri="{BB962C8B-B14F-4D97-AF65-F5344CB8AC3E}">
        <p14:creationId xmlns:p14="http://schemas.microsoft.com/office/powerpoint/2010/main" val="48049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Ques2 . In Power BI, can you create a bar chart representing the top 10 countries with the highest number of cities in the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0000D116-9B07-6944-2D3F-7C78DD742C57}"/>
              </a:ext>
            </a:extLst>
          </p:cNvPr>
          <p:cNvPicPr>
            <a:picLocks noChangeAspect="1"/>
          </p:cNvPicPr>
          <p:nvPr/>
        </p:nvPicPr>
        <p:blipFill>
          <a:blip r:embed="rId3"/>
          <a:stretch>
            <a:fillRect/>
          </a:stretch>
        </p:blipFill>
        <p:spPr>
          <a:xfrm>
            <a:off x="445944" y="1839920"/>
            <a:ext cx="4806101" cy="223906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B61B1EA2-E458-00A9-BE20-4CC4F2C4D5BA}"/>
              </a:ext>
            </a:extLst>
          </p:cNvPr>
          <p:cNvPicPr>
            <a:picLocks noChangeAspect="1"/>
          </p:cNvPicPr>
          <p:nvPr/>
        </p:nvPicPr>
        <p:blipFill>
          <a:blip r:embed="rId4"/>
          <a:stretch>
            <a:fillRect/>
          </a:stretch>
        </p:blipFill>
        <p:spPr>
          <a:xfrm>
            <a:off x="5520610" y="1839920"/>
            <a:ext cx="3354824" cy="218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91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Ques3 . How does the distribution of cities in terms of latitude vary across different continents? Create a scatter plot in Power BI to illustrate this.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8808EB5-DE0B-A2C1-B591-2AC80E77BB6D}"/>
              </a:ext>
            </a:extLst>
          </p:cNvPr>
          <p:cNvPicPr>
            <a:picLocks noChangeAspect="1"/>
          </p:cNvPicPr>
          <p:nvPr/>
        </p:nvPicPr>
        <p:blipFill>
          <a:blip r:embed="rId3"/>
          <a:stretch>
            <a:fillRect/>
          </a:stretch>
        </p:blipFill>
        <p:spPr>
          <a:xfrm>
            <a:off x="1012564" y="1390615"/>
            <a:ext cx="7118869" cy="2950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22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Purpose </a:t>
            </a:r>
            <a:r>
              <a:rPr lang="en" dirty="0">
                <a:latin typeface="Times New Roman" panose="02020603050405020304" pitchFamily="18" charset="0"/>
                <a:ea typeface="Roboto"/>
                <a:cs typeface="Times New Roman" panose="02020603050405020304" pitchFamily="18" charset="0"/>
                <a:sym typeface="Roboto"/>
              </a:rPr>
              <a:t>statement</a:t>
            </a:r>
            <a:endParaRPr dirty="0">
              <a:latin typeface="Times New Roman" panose="02020603050405020304" pitchFamily="18" charset="0"/>
              <a:ea typeface="Roboto"/>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Ques4 . Create a line chart in Power BI to display the temperature trends over time for a selected city. Highlight extreme temperature events.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C014ACB-A4C4-9479-FB0D-4B27953BED67}"/>
              </a:ext>
            </a:extLst>
          </p:cNvPr>
          <p:cNvPicPr>
            <a:picLocks noChangeAspect="1"/>
          </p:cNvPicPr>
          <p:nvPr/>
        </p:nvPicPr>
        <p:blipFill>
          <a:blip r:embed="rId3"/>
          <a:stretch>
            <a:fillRect/>
          </a:stretch>
        </p:blipFill>
        <p:spPr>
          <a:xfrm>
            <a:off x="1457326" y="1312382"/>
            <a:ext cx="6322694" cy="3247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959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Ques5 . How does humidity vary across different cities? Generate a heatmap in Power BI to visualize this variation.</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1CA30F1-F587-F433-C091-8192B886F7CF}"/>
              </a:ext>
            </a:extLst>
          </p:cNvPr>
          <p:cNvPicPr>
            <a:picLocks noChangeAspect="1"/>
          </p:cNvPicPr>
          <p:nvPr/>
        </p:nvPicPr>
        <p:blipFill>
          <a:blip r:embed="rId3"/>
          <a:stretch>
            <a:fillRect/>
          </a:stretch>
        </p:blipFill>
        <p:spPr>
          <a:xfrm>
            <a:off x="1056374" y="1327040"/>
            <a:ext cx="7031250" cy="3205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5397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Ques6 . Can you create a time-series chart in Power BI showing the relationship between wind speed and air pressure for a specific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A9EEFED-D31A-B8DD-9DAB-C10F7E3A553C}"/>
              </a:ext>
            </a:extLst>
          </p:cNvPr>
          <p:cNvPicPr>
            <a:picLocks noChangeAspect="1"/>
          </p:cNvPicPr>
          <p:nvPr/>
        </p:nvPicPr>
        <p:blipFill>
          <a:blip r:embed="rId3"/>
          <a:stretch>
            <a:fillRect/>
          </a:stretch>
        </p:blipFill>
        <p:spPr>
          <a:xfrm>
            <a:off x="617227" y="1460796"/>
            <a:ext cx="5311133" cy="25384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2254A36-9B7B-BF30-3E25-F7643ADA57E6}"/>
              </a:ext>
            </a:extLst>
          </p:cNvPr>
          <p:cNvPicPr>
            <a:picLocks noChangeAspect="1"/>
          </p:cNvPicPr>
          <p:nvPr/>
        </p:nvPicPr>
        <p:blipFill>
          <a:blip r:embed="rId4"/>
          <a:stretch>
            <a:fillRect/>
          </a:stretch>
        </p:blipFill>
        <p:spPr>
          <a:xfrm>
            <a:off x="6099685" y="1577649"/>
            <a:ext cx="2872989" cy="2118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1513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Ques7 . Create a time-series line chart in Power BI to show the overall temperature trends over the entire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2BBA4BE-ADDF-107B-ADAD-F82750F27663}"/>
              </a:ext>
            </a:extLst>
          </p:cNvPr>
          <p:cNvPicPr>
            <a:picLocks noChangeAspect="1"/>
          </p:cNvPicPr>
          <p:nvPr/>
        </p:nvPicPr>
        <p:blipFill>
          <a:blip r:embed="rId3"/>
          <a:stretch>
            <a:fillRect/>
          </a:stretch>
        </p:blipFill>
        <p:spPr>
          <a:xfrm>
            <a:off x="1214511" y="1112367"/>
            <a:ext cx="6714978" cy="3420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71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Ques8 . Can you create a heatmap in Power BI to visualize the busiest hours for specific weather conditions (e.g., "clear sky," "rainy")?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372E14BF-F7AB-C5F4-4706-F8522F8527F9}"/>
              </a:ext>
            </a:extLst>
          </p:cNvPr>
          <p:cNvPicPr>
            <a:picLocks noChangeAspect="1"/>
          </p:cNvPicPr>
          <p:nvPr/>
        </p:nvPicPr>
        <p:blipFill>
          <a:blip r:embed="rId3"/>
          <a:stretch>
            <a:fillRect/>
          </a:stretch>
        </p:blipFill>
        <p:spPr>
          <a:xfrm>
            <a:off x="1379613" y="1185896"/>
            <a:ext cx="6384772" cy="3389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2177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Ques9 . How does the wind speed change over the course of a day? Create a radial chart in Power BI to represent this.</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80CFE2B-F323-C34B-1AAC-7347CA4870A4}"/>
              </a:ext>
            </a:extLst>
          </p:cNvPr>
          <p:cNvPicPr>
            <a:picLocks noChangeAspect="1"/>
          </p:cNvPicPr>
          <p:nvPr/>
        </p:nvPicPr>
        <p:blipFill>
          <a:blip r:embed="rId3"/>
          <a:stretch>
            <a:fillRect/>
          </a:stretch>
        </p:blipFill>
        <p:spPr>
          <a:xfrm>
            <a:off x="658922" y="1564941"/>
            <a:ext cx="4380875" cy="261181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2ABFB62-BBE2-A659-B47C-F6DDD5900D51}"/>
              </a:ext>
            </a:extLst>
          </p:cNvPr>
          <p:cNvPicPr>
            <a:picLocks noChangeAspect="1"/>
          </p:cNvPicPr>
          <p:nvPr/>
        </p:nvPicPr>
        <p:blipFill>
          <a:blip r:embed="rId4"/>
          <a:stretch>
            <a:fillRect/>
          </a:stretch>
        </p:blipFill>
        <p:spPr>
          <a:xfrm>
            <a:off x="5573526" y="1685833"/>
            <a:ext cx="3033023" cy="2370025"/>
          </a:xfrm>
          <a:prstGeom prst="rect">
            <a:avLst/>
          </a:prstGeom>
        </p:spPr>
      </p:pic>
    </p:spTree>
    <p:extLst>
      <p:ext uri="{BB962C8B-B14F-4D97-AF65-F5344CB8AC3E}">
        <p14:creationId xmlns:p14="http://schemas.microsoft.com/office/powerpoint/2010/main" val="1661083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Ques10 . Create a Power BI chart comparing the temperature variations between two selected cities over a specific timeframe.</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31513D9C-9754-406C-606E-660A07DAD56D}"/>
              </a:ext>
            </a:extLst>
          </p:cNvPr>
          <p:cNvPicPr>
            <a:picLocks noChangeAspect="1"/>
          </p:cNvPicPr>
          <p:nvPr/>
        </p:nvPicPr>
        <p:blipFill>
          <a:blip r:embed="rId3"/>
          <a:stretch>
            <a:fillRect/>
          </a:stretch>
        </p:blipFill>
        <p:spPr>
          <a:xfrm>
            <a:off x="1053285" y="1397185"/>
            <a:ext cx="7037429" cy="278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8352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Ques11 . C</a:t>
            </a:r>
            <a:r>
              <a:rPr lang="en-US" b="1" i="0" dirty="0">
                <a:solidFill>
                  <a:srgbClr val="24292E"/>
                </a:solidFill>
                <a:effectLst/>
                <a:latin typeface="Times New Roman" panose="02020603050405020304" pitchFamily="18" charset="0"/>
                <a:cs typeface="Times New Roman" panose="02020603050405020304" pitchFamily="18" charset="0"/>
              </a:rPr>
              <a:t>an you build a heatmap in Power BI to show the temperature ranges for cities across different countries?</a:t>
            </a:r>
            <a:endParaRPr lang="en-US" b="1" dirty="0">
              <a:latin typeface="Times New Roman" panose="02020603050405020304" pitchFamily="18" charset="0"/>
              <a:cs typeface="Times New Roman" panose="02020603050405020304" pitchFamily="18" charset="0"/>
            </a:endParaRP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A24B59-AD79-3C32-A282-5D8600B386D7}"/>
              </a:ext>
            </a:extLst>
          </p:cNvPr>
          <p:cNvPicPr>
            <a:picLocks noChangeAspect="1"/>
          </p:cNvPicPr>
          <p:nvPr/>
        </p:nvPicPr>
        <p:blipFill>
          <a:blip r:embed="rId3"/>
          <a:stretch>
            <a:fillRect/>
          </a:stretch>
        </p:blipFill>
        <p:spPr>
          <a:xfrm>
            <a:off x="903262" y="1302087"/>
            <a:ext cx="7337473" cy="2940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208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Ques12 . Create a bar chart in Power BI to highlight cities with the highest and lowest average temperatures in the dataset.</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87339B9-FCCE-396B-A44A-DE2744B64E4C}"/>
              </a:ext>
            </a:extLst>
          </p:cNvPr>
          <p:cNvPicPr>
            <a:picLocks noChangeAspect="1"/>
          </p:cNvPicPr>
          <p:nvPr/>
        </p:nvPicPr>
        <p:blipFill>
          <a:blip r:embed="rId3"/>
          <a:stretch>
            <a:fillRect/>
          </a:stretch>
        </p:blipFill>
        <p:spPr>
          <a:xfrm>
            <a:off x="1696645" y="1202283"/>
            <a:ext cx="5750707" cy="3230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114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Ques13 . Create a wind rose chart in Power BI to visualize the prevailing wind directions for a selected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56C3B03-5D49-3D31-C5F1-2635CAD91634}"/>
              </a:ext>
            </a:extLst>
          </p:cNvPr>
          <p:cNvPicPr>
            <a:picLocks noChangeAspect="1"/>
          </p:cNvPicPr>
          <p:nvPr/>
        </p:nvPicPr>
        <p:blipFill>
          <a:blip r:embed="rId3"/>
          <a:stretch>
            <a:fillRect/>
          </a:stretch>
        </p:blipFill>
        <p:spPr>
          <a:xfrm>
            <a:off x="910271" y="1260561"/>
            <a:ext cx="7323455" cy="3147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786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a:picLocks noGrp="1"/>
          </p:cNvPicPr>
          <p:nvPr>
            <p:ph type="pic" idx="2"/>
          </p:nvPr>
        </p:nvPicPr>
        <p:blipFill rotWithShape="1">
          <a:blip r:embed="rId3">
            <a:alphaModFix/>
          </a:blip>
          <a:srcRect l="22234" r="22234"/>
          <a:stretch/>
        </p:blipFill>
        <p:spPr>
          <a:xfrm>
            <a:off x="4310422" y="535977"/>
            <a:ext cx="4284902" cy="4344299"/>
          </a:xfrm>
          <a:prstGeom prst="rect">
            <a:avLst/>
          </a:prstGeom>
        </p:spPr>
      </p:pic>
      <p:sp>
        <p:nvSpPr>
          <p:cNvPr id="241" name="Google Shape;241;p32"/>
          <p:cNvSpPr/>
          <p:nvPr/>
        </p:nvSpPr>
        <p:spPr>
          <a:xfrm>
            <a:off x="537300" y="1155850"/>
            <a:ext cx="8069100" cy="3123300"/>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Purpose </a:t>
            </a:r>
            <a:r>
              <a:rPr lang="en" dirty="0">
                <a:solidFill>
                  <a:schemeClr val="dk1"/>
                </a:solidFill>
                <a:latin typeface="Times New Roman" panose="02020603050405020304" pitchFamily="18" charset="0"/>
                <a:ea typeface="Roboto"/>
                <a:cs typeface="Times New Roman" panose="02020603050405020304" pitchFamily="18" charset="0"/>
                <a:sym typeface="Roboto"/>
              </a:rPr>
              <a:t>statement</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45" name="Google Shape;245;p32"/>
          <p:cNvSpPr txBox="1">
            <a:spLocks noGrp="1"/>
          </p:cNvSpPr>
          <p:nvPr>
            <p:ph type="subTitle" idx="4"/>
          </p:nvPr>
        </p:nvSpPr>
        <p:spPr>
          <a:xfrm>
            <a:off x="720000" y="1564481"/>
            <a:ext cx="7704000" cy="2134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gain insights from weather trends, seasonal variations and correlations between attributes, consider using tools like Excel and SQL for analysis. Additionally, you can develop a Power BI dashboard weather monitoring and historical weather analysis. This will help you visualize and understand weather patterns and their impact on your business or personal interests.</a:t>
            </a:r>
          </a:p>
          <a:p>
            <a:pPr marL="0" lvl="0" indent="0" algn="l" rtl="0">
              <a:spcBef>
                <a:spcPts val="0"/>
              </a:spcBef>
              <a:spcAft>
                <a:spcPts val="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Ques14 . Can you generate a Power BI heatmap illustrating the average wind speeds across cities for different months of the year?</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D4A2CBA-FCE6-0EA4-DBC6-8C9A3DDB27F0}"/>
              </a:ext>
            </a:extLst>
          </p:cNvPr>
          <p:cNvPicPr>
            <a:picLocks noChangeAspect="1"/>
          </p:cNvPicPr>
          <p:nvPr/>
        </p:nvPicPr>
        <p:blipFill>
          <a:blip r:embed="rId3"/>
          <a:stretch>
            <a:fillRect/>
          </a:stretch>
        </p:blipFill>
        <p:spPr>
          <a:xfrm>
            <a:off x="1077926" y="1200039"/>
            <a:ext cx="6988146" cy="3269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068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2"/>
          <p:cNvSpPr/>
          <p:nvPr/>
        </p:nvSpPr>
        <p:spPr>
          <a:xfrm>
            <a:off x="-1" y="535976"/>
            <a:ext cx="9144000" cy="4071546"/>
          </a:xfrm>
          <a:prstGeom prst="rect">
            <a:avLst/>
          </a:prstGeom>
          <a:solidFill>
            <a:schemeClr val="accent4"/>
          </a:solidFill>
          <a:ln>
            <a:noFill/>
          </a:ln>
          <a:effectLst>
            <a:outerShdw blurRad="157163" dist="114300" dir="456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0" name="Google Shape;510;p42"/>
          <p:cNvSpPr txBox="1">
            <a:spLocks noGrp="1"/>
          </p:cNvSpPr>
          <p:nvPr>
            <p:ph type="title"/>
          </p:nvPr>
        </p:nvSpPr>
        <p:spPr>
          <a:xfrm>
            <a:off x="228600" y="-51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PowerBI Analysis </a:t>
            </a:r>
            <a:endParaRPr dirty="0"/>
          </a:p>
        </p:txBody>
      </p:sp>
      <p:sp>
        <p:nvSpPr>
          <p:cNvPr id="512" name="Google Shape;512;p42"/>
          <p:cNvSpPr txBox="1">
            <a:spLocks noGrp="1"/>
          </p:cNvSpPr>
          <p:nvPr>
            <p:ph type="subTitle" idx="3"/>
          </p:nvPr>
        </p:nvSpPr>
        <p:spPr>
          <a:xfrm>
            <a:off x="537450" y="565412"/>
            <a:ext cx="8069099" cy="717534"/>
          </a:xfrm>
          <a:prstGeom prst="rect">
            <a:avLst/>
          </a:prstGeom>
        </p:spPr>
        <p:txBody>
          <a:bodyPr spcFirstLastPara="1" wrap="square" lIns="91425" tIns="91425" rIns="91425" bIns="91425" anchor="t" anchorCtr="0">
            <a:noAutofit/>
          </a:bodyPr>
          <a:lstStyle/>
          <a:p>
            <a:pPr marL="139700" indent="0">
              <a:buNone/>
            </a:pPr>
            <a:r>
              <a:rPr lang="en-US" b="1" dirty="0">
                <a:latin typeface="Times New Roman" panose="02020603050405020304" pitchFamily="18" charset="0"/>
                <a:cs typeface="Times New Roman" panose="02020603050405020304" pitchFamily="18" charset="0"/>
              </a:rPr>
              <a:t>Ques15 . Create a Power BI scatter plot to show the relationship between wind speed and air pressure for a specific city.</a:t>
            </a:r>
          </a:p>
        </p:txBody>
      </p:sp>
      <p:grpSp>
        <p:nvGrpSpPr>
          <p:cNvPr id="518" name="Google Shape;518;p42"/>
          <p:cNvGrpSpPr/>
          <p:nvPr/>
        </p:nvGrpSpPr>
        <p:grpSpPr>
          <a:xfrm>
            <a:off x="62856" y="1150144"/>
            <a:ext cx="383088" cy="427505"/>
            <a:chOff x="5880850" y="2629325"/>
            <a:chExt cx="265425" cy="296200"/>
          </a:xfrm>
        </p:grpSpPr>
        <p:sp>
          <p:nvSpPr>
            <p:cNvPr id="519" name="Google Shape;519;p42"/>
            <p:cNvSpPr/>
            <p:nvPr/>
          </p:nvSpPr>
          <p:spPr>
            <a:xfrm>
              <a:off x="6078000" y="2731675"/>
              <a:ext cx="12525" cy="28825"/>
            </a:xfrm>
            <a:custGeom>
              <a:avLst/>
              <a:gdLst/>
              <a:ahLst/>
              <a:cxnLst/>
              <a:rect l="l" t="t" r="r" b="b"/>
              <a:pathLst>
                <a:path w="501" h="1153" extrusionOk="0">
                  <a:moveTo>
                    <a:pt x="200" y="1"/>
                  </a:moveTo>
                  <a:cubicBezTo>
                    <a:pt x="182" y="1"/>
                    <a:pt x="163" y="4"/>
                    <a:pt x="144" y="10"/>
                  </a:cubicBezTo>
                  <a:cubicBezTo>
                    <a:pt x="54" y="46"/>
                    <a:pt x="1" y="135"/>
                    <a:pt x="19" y="242"/>
                  </a:cubicBezTo>
                  <a:cubicBezTo>
                    <a:pt x="90" y="474"/>
                    <a:pt x="126" y="724"/>
                    <a:pt x="126" y="974"/>
                  </a:cubicBezTo>
                  <a:cubicBezTo>
                    <a:pt x="126" y="1081"/>
                    <a:pt x="215" y="1152"/>
                    <a:pt x="304" y="1152"/>
                  </a:cubicBezTo>
                  <a:cubicBezTo>
                    <a:pt x="411" y="1152"/>
                    <a:pt x="501" y="1081"/>
                    <a:pt x="501" y="974"/>
                  </a:cubicBezTo>
                  <a:cubicBezTo>
                    <a:pt x="501" y="688"/>
                    <a:pt x="447" y="403"/>
                    <a:pt x="376" y="135"/>
                  </a:cubicBezTo>
                  <a:cubicBezTo>
                    <a:pt x="346" y="62"/>
                    <a:pt x="281"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6039200" y="2687425"/>
              <a:ext cx="43750" cy="40950"/>
            </a:xfrm>
            <a:custGeom>
              <a:avLst/>
              <a:gdLst/>
              <a:ahLst/>
              <a:cxnLst/>
              <a:rect l="l" t="t" r="r" b="b"/>
              <a:pathLst>
                <a:path w="1750" h="1638" extrusionOk="0">
                  <a:moveTo>
                    <a:pt x="215" y="0"/>
                  </a:moveTo>
                  <a:cubicBezTo>
                    <a:pt x="145" y="0"/>
                    <a:pt x="76" y="37"/>
                    <a:pt x="36" y="103"/>
                  </a:cubicBezTo>
                  <a:cubicBezTo>
                    <a:pt x="1" y="192"/>
                    <a:pt x="36" y="299"/>
                    <a:pt x="126" y="353"/>
                  </a:cubicBezTo>
                  <a:cubicBezTo>
                    <a:pt x="661" y="585"/>
                    <a:pt x="1107" y="1013"/>
                    <a:pt x="1392" y="1531"/>
                  </a:cubicBezTo>
                  <a:cubicBezTo>
                    <a:pt x="1410" y="1602"/>
                    <a:pt x="1482" y="1638"/>
                    <a:pt x="1553" y="1638"/>
                  </a:cubicBezTo>
                  <a:cubicBezTo>
                    <a:pt x="1571" y="1638"/>
                    <a:pt x="1606" y="1620"/>
                    <a:pt x="1624" y="1602"/>
                  </a:cubicBezTo>
                  <a:cubicBezTo>
                    <a:pt x="1714" y="1566"/>
                    <a:pt x="1749" y="1459"/>
                    <a:pt x="1714" y="1370"/>
                  </a:cubicBezTo>
                  <a:cubicBezTo>
                    <a:pt x="1392" y="763"/>
                    <a:pt x="893" y="299"/>
                    <a:pt x="286" y="14"/>
                  </a:cubicBezTo>
                  <a:cubicBezTo>
                    <a:pt x="263" y="5"/>
                    <a:pt x="23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6011100" y="2629325"/>
              <a:ext cx="8950" cy="26800"/>
            </a:xfrm>
            <a:custGeom>
              <a:avLst/>
              <a:gdLst/>
              <a:ahLst/>
              <a:cxnLst/>
              <a:rect l="l" t="t" r="r" b="b"/>
              <a:pathLst>
                <a:path w="358" h="1072" extrusionOk="0">
                  <a:moveTo>
                    <a:pt x="179" y="1"/>
                  </a:moveTo>
                  <a:cubicBezTo>
                    <a:pt x="72" y="1"/>
                    <a:pt x="1" y="90"/>
                    <a:pt x="1" y="179"/>
                  </a:cubicBezTo>
                  <a:lnTo>
                    <a:pt x="1" y="893"/>
                  </a:lnTo>
                  <a:cubicBezTo>
                    <a:pt x="1" y="1000"/>
                    <a:pt x="72" y="1071"/>
                    <a:pt x="179" y="1071"/>
                  </a:cubicBezTo>
                  <a:cubicBezTo>
                    <a:pt x="268" y="1071"/>
                    <a:pt x="357" y="1000"/>
                    <a:pt x="357" y="893"/>
                  </a:cubicBezTo>
                  <a:lnTo>
                    <a:pt x="357" y="179"/>
                  </a:lnTo>
                  <a:cubicBezTo>
                    <a:pt x="357" y="90"/>
                    <a:pt x="26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6087825" y="2668125"/>
              <a:ext cx="22775" cy="21900"/>
            </a:xfrm>
            <a:custGeom>
              <a:avLst/>
              <a:gdLst/>
              <a:ahLst/>
              <a:cxnLst/>
              <a:rect l="l" t="t" r="r" b="b"/>
              <a:pathLst>
                <a:path w="911" h="876" extrusionOk="0">
                  <a:moveTo>
                    <a:pt x="705" y="1"/>
                  </a:moveTo>
                  <a:cubicBezTo>
                    <a:pt x="656" y="1"/>
                    <a:pt x="607" y="19"/>
                    <a:pt x="571" y="54"/>
                  </a:cubicBezTo>
                  <a:lnTo>
                    <a:pt x="72" y="554"/>
                  </a:lnTo>
                  <a:cubicBezTo>
                    <a:pt x="0" y="625"/>
                    <a:pt x="0" y="750"/>
                    <a:pt x="72" y="822"/>
                  </a:cubicBezTo>
                  <a:cubicBezTo>
                    <a:pt x="108" y="857"/>
                    <a:pt x="143" y="875"/>
                    <a:pt x="197" y="875"/>
                  </a:cubicBezTo>
                  <a:cubicBezTo>
                    <a:pt x="250" y="875"/>
                    <a:pt x="286" y="857"/>
                    <a:pt x="322" y="822"/>
                  </a:cubicBezTo>
                  <a:lnTo>
                    <a:pt x="839" y="304"/>
                  </a:lnTo>
                  <a:cubicBezTo>
                    <a:pt x="910" y="233"/>
                    <a:pt x="910" y="126"/>
                    <a:pt x="839" y="54"/>
                  </a:cubicBezTo>
                  <a:cubicBezTo>
                    <a:pt x="803" y="19"/>
                    <a:pt x="754"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119050" y="2759125"/>
              <a:ext cx="27225" cy="8950"/>
            </a:xfrm>
            <a:custGeom>
              <a:avLst/>
              <a:gdLst/>
              <a:ahLst/>
              <a:cxnLst/>
              <a:rect l="l" t="t" r="r" b="b"/>
              <a:pathLst>
                <a:path w="1089" h="358" extrusionOk="0">
                  <a:moveTo>
                    <a:pt x="179" y="1"/>
                  </a:moveTo>
                  <a:cubicBezTo>
                    <a:pt x="90" y="1"/>
                    <a:pt x="0" y="72"/>
                    <a:pt x="0" y="179"/>
                  </a:cubicBezTo>
                  <a:cubicBezTo>
                    <a:pt x="0" y="286"/>
                    <a:pt x="90" y="358"/>
                    <a:pt x="179" y="358"/>
                  </a:cubicBezTo>
                  <a:lnTo>
                    <a:pt x="910" y="358"/>
                  </a:lnTo>
                  <a:cubicBezTo>
                    <a:pt x="1000" y="358"/>
                    <a:pt x="1089" y="286"/>
                    <a:pt x="1089" y="179"/>
                  </a:cubicBezTo>
                  <a:cubicBezTo>
                    <a:pt x="1089" y="72"/>
                    <a:pt x="1000" y="1"/>
                    <a:pt x="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085150" y="2836300"/>
              <a:ext cx="22775" cy="21875"/>
            </a:xfrm>
            <a:custGeom>
              <a:avLst/>
              <a:gdLst/>
              <a:ahLst/>
              <a:cxnLst/>
              <a:rect l="l" t="t" r="r" b="b"/>
              <a:pathLst>
                <a:path w="911" h="875" extrusionOk="0">
                  <a:moveTo>
                    <a:pt x="197" y="0"/>
                  </a:moveTo>
                  <a:cubicBezTo>
                    <a:pt x="152" y="0"/>
                    <a:pt x="107" y="18"/>
                    <a:pt x="72" y="54"/>
                  </a:cubicBezTo>
                  <a:cubicBezTo>
                    <a:pt x="0" y="125"/>
                    <a:pt x="0" y="232"/>
                    <a:pt x="72" y="304"/>
                  </a:cubicBezTo>
                  <a:lnTo>
                    <a:pt x="571" y="821"/>
                  </a:lnTo>
                  <a:cubicBezTo>
                    <a:pt x="607" y="857"/>
                    <a:pt x="661" y="875"/>
                    <a:pt x="696" y="875"/>
                  </a:cubicBezTo>
                  <a:cubicBezTo>
                    <a:pt x="750" y="875"/>
                    <a:pt x="803" y="857"/>
                    <a:pt x="839" y="821"/>
                  </a:cubicBezTo>
                  <a:cubicBezTo>
                    <a:pt x="910" y="750"/>
                    <a:pt x="910" y="625"/>
                    <a:pt x="839" y="554"/>
                  </a:cubicBezTo>
                  <a:lnTo>
                    <a:pt x="322" y="54"/>
                  </a:lnTo>
                  <a:cubicBezTo>
                    <a:pt x="286" y="18"/>
                    <a:pt x="241"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5916525" y="2833625"/>
              <a:ext cx="22775" cy="21875"/>
            </a:xfrm>
            <a:custGeom>
              <a:avLst/>
              <a:gdLst/>
              <a:ahLst/>
              <a:cxnLst/>
              <a:rect l="l" t="t" r="r" b="b"/>
              <a:pathLst>
                <a:path w="911" h="875" extrusionOk="0">
                  <a:moveTo>
                    <a:pt x="706" y="0"/>
                  </a:moveTo>
                  <a:cubicBezTo>
                    <a:pt x="657" y="0"/>
                    <a:pt x="608" y="18"/>
                    <a:pt x="572" y="54"/>
                  </a:cubicBezTo>
                  <a:lnTo>
                    <a:pt x="72" y="554"/>
                  </a:lnTo>
                  <a:cubicBezTo>
                    <a:pt x="1" y="625"/>
                    <a:pt x="1" y="750"/>
                    <a:pt x="72" y="821"/>
                  </a:cubicBezTo>
                  <a:cubicBezTo>
                    <a:pt x="108" y="857"/>
                    <a:pt x="161" y="875"/>
                    <a:pt x="197" y="875"/>
                  </a:cubicBezTo>
                  <a:cubicBezTo>
                    <a:pt x="251" y="875"/>
                    <a:pt x="286" y="857"/>
                    <a:pt x="322" y="821"/>
                  </a:cubicBezTo>
                  <a:lnTo>
                    <a:pt x="840" y="304"/>
                  </a:lnTo>
                  <a:cubicBezTo>
                    <a:pt x="911" y="232"/>
                    <a:pt x="911" y="125"/>
                    <a:pt x="840" y="54"/>
                  </a:cubicBezTo>
                  <a:cubicBezTo>
                    <a:pt x="804" y="18"/>
                    <a:pt x="755"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5880850" y="2755125"/>
              <a:ext cx="27225" cy="9375"/>
            </a:xfrm>
            <a:custGeom>
              <a:avLst/>
              <a:gdLst/>
              <a:ahLst/>
              <a:cxnLst/>
              <a:rect l="l" t="t" r="r" b="b"/>
              <a:pathLst>
                <a:path w="1089" h="375" extrusionOk="0">
                  <a:moveTo>
                    <a:pt x="179" y="0"/>
                  </a:moveTo>
                  <a:cubicBezTo>
                    <a:pt x="90" y="0"/>
                    <a:pt x="0" y="89"/>
                    <a:pt x="0" y="179"/>
                  </a:cubicBezTo>
                  <a:cubicBezTo>
                    <a:pt x="0" y="286"/>
                    <a:pt x="90" y="375"/>
                    <a:pt x="179" y="375"/>
                  </a:cubicBezTo>
                  <a:lnTo>
                    <a:pt x="893" y="375"/>
                  </a:lnTo>
                  <a:cubicBezTo>
                    <a:pt x="1000" y="375"/>
                    <a:pt x="1089" y="286"/>
                    <a:pt x="1089" y="196"/>
                  </a:cubicBezTo>
                  <a:cubicBezTo>
                    <a:pt x="1089" y="89"/>
                    <a:pt x="1000"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5919200" y="2665450"/>
              <a:ext cx="22775" cy="21900"/>
            </a:xfrm>
            <a:custGeom>
              <a:avLst/>
              <a:gdLst/>
              <a:ahLst/>
              <a:cxnLst/>
              <a:rect l="l" t="t" r="r" b="b"/>
              <a:pathLst>
                <a:path w="911" h="876" extrusionOk="0">
                  <a:moveTo>
                    <a:pt x="206" y="1"/>
                  </a:moveTo>
                  <a:cubicBezTo>
                    <a:pt x="157" y="1"/>
                    <a:pt x="108" y="19"/>
                    <a:pt x="72" y="54"/>
                  </a:cubicBezTo>
                  <a:cubicBezTo>
                    <a:pt x="1" y="126"/>
                    <a:pt x="1" y="233"/>
                    <a:pt x="72" y="304"/>
                  </a:cubicBezTo>
                  <a:lnTo>
                    <a:pt x="590" y="822"/>
                  </a:lnTo>
                  <a:cubicBezTo>
                    <a:pt x="625" y="857"/>
                    <a:pt x="661" y="875"/>
                    <a:pt x="715" y="875"/>
                  </a:cubicBezTo>
                  <a:cubicBezTo>
                    <a:pt x="750" y="875"/>
                    <a:pt x="804" y="857"/>
                    <a:pt x="840" y="822"/>
                  </a:cubicBezTo>
                  <a:cubicBezTo>
                    <a:pt x="911" y="750"/>
                    <a:pt x="911" y="625"/>
                    <a:pt x="840" y="554"/>
                  </a:cubicBezTo>
                  <a:lnTo>
                    <a:pt x="340" y="54"/>
                  </a:lnTo>
                  <a:cubicBezTo>
                    <a:pt x="304" y="19"/>
                    <a:pt x="255"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5925450" y="2666350"/>
              <a:ext cx="179800" cy="259175"/>
            </a:xfrm>
            <a:custGeom>
              <a:avLst/>
              <a:gdLst/>
              <a:ahLst/>
              <a:cxnLst/>
              <a:rect l="l" t="t" r="r" b="b"/>
              <a:pathLst>
                <a:path w="7192" h="10367" extrusionOk="0">
                  <a:moveTo>
                    <a:pt x="3605" y="357"/>
                  </a:moveTo>
                  <a:cubicBezTo>
                    <a:pt x="5389" y="357"/>
                    <a:pt x="6834" y="1803"/>
                    <a:pt x="6834" y="3587"/>
                  </a:cubicBezTo>
                  <a:cubicBezTo>
                    <a:pt x="6834" y="4854"/>
                    <a:pt x="6085" y="6013"/>
                    <a:pt x="4925" y="6531"/>
                  </a:cubicBezTo>
                  <a:cubicBezTo>
                    <a:pt x="4765" y="6602"/>
                    <a:pt x="4658" y="6781"/>
                    <a:pt x="4658" y="6959"/>
                  </a:cubicBezTo>
                  <a:lnTo>
                    <a:pt x="4658" y="7013"/>
                  </a:lnTo>
                  <a:lnTo>
                    <a:pt x="3783" y="7013"/>
                  </a:lnTo>
                  <a:lnTo>
                    <a:pt x="3783" y="5567"/>
                  </a:lnTo>
                  <a:cubicBezTo>
                    <a:pt x="4800" y="5478"/>
                    <a:pt x="5603" y="4622"/>
                    <a:pt x="5603" y="3587"/>
                  </a:cubicBezTo>
                  <a:cubicBezTo>
                    <a:pt x="5603" y="2481"/>
                    <a:pt x="4711" y="1588"/>
                    <a:pt x="3605" y="1588"/>
                  </a:cubicBezTo>
                  <a:cubicBezTo>
                    <a:pt x="2499" y="1588"/>
                    <a:pt x="1607" y="2481"/>
                    <a:pt x="1607" y="3587"/>
                  </a:cubicBezTo>
                  <a:cubicBezTo>
                    <a:pt x="1607" y="3783"/>
                    <a:pt x="1624" y="3997"/>
                    <a:pt x="1696" y="4176"/>
                  </a:cubicBezTo>
                  <a:cubicBezTo>
                    <a:pt x="1710" y="4260"/>
                    <a:pt x="1780" y="4312"/>
                    <a:pt x="1853" y="4312"/>
                  </a:cubicBezTo>
                  <a:cubicBezTo>
                    <a:pt x="1872" y="4312"/>
                    <a:pt x="1891" y="4308"/>
                    <a:pt x="1910" y="4301"/>
                  </a:cubicBezTo>
                  <a:cubicBezTo>
                    <a:pt x="2017" y="4265"/>
                    <a:pt x="2071" y="4176"/>
                    <a:pt x="2035" y="4069"/>
                  </a:cubicBezTo>
                  <a:cubicBezTo>
                    <a:pt x="1981" y="3908"/>
                    <a:pt x="1963" y="3747"/>
                    <a:pt x="1963" y="3587"/>
                  </a:cubicBezTo>
                  <a:cubicBezTo>
                    <a:pt x="1963" y="2677"/>
                    <a:pt x="2695" y="1945"/>
                    <a:pt x="3605" y="1945"/>
                  </a:cubicBezTo>
                  <a:cubicBezTo>
                    <a:pt x="4497" y="1945"/>
                    <a:pt x="5247" y="2677"/>
                    <a:pt x="5247" y="3587"/>
                  </a:cubicBezTo>
                  <a:cubicBezTo>
                    <a:pt x="5247" y="4479"/>
                    <a:pt x="4497" y="5228"/>
                    <a:pt x="3605" y="5228"/>
                  </a:cubicBezTo>
                  <a:cubicBezTo>
                    <a:pt x="3159" y="5228"/>
                    <a:pt x="2731" y="5050"/>
                    <a:pt x="2427" y="4729"/>
                  </a:cubicBezTo>
                  <a:cubicBezTo>
                    <a:pt x="2390" y="4682"/>
                    <a:pt x="2337" y="4659"/>
                    <a:pt x="2285" y="4659"/>
                  </a:cubicBezTo>
                  <a:cubicBezTo>
                    <a:pt x="2239" y="4659"/>
                    <a:pt x="2193" y="4677"/>
                    <a:pt x="2160" y="4711"/>
                  </a:cubicBezTo>
                  <a:cubicBezTo>
                    <a:pt x="2088" y="4782"/>
                    <a:pt x="2088" y="4907"/>
                    <a:pt x="2160" y="4979"/>
                  </a:cubicBezTo>
                  <a:cubicBezTo>
                    <a:pt x="2499" y="5318"/>
                    <a:pt x="2945" y="5532"/>
                    <a:pt x="3427" y="5567"/>
                  </a:cubicBezTo>
                  <a:lnTo>
                    <a:pt x="3427" y="7013"/>
                  </a:lnTo>
                  <a:lnTo>
                    <a:pt x="2552" y="7013"/>
                  </a:lnTo>
                  <a:lnTo>
                    <a:pt x="2552" y="6959"/>
                  </a:lnTo>
                  <a:cubicBezTo>
                    <a:pt x="2552" y="6781"/>
                    <a:pt x="2445" y="6602"/>
                    <a:pt x="2267" y="6531"/>
                  </a:cubicBezTo>
                  <a:cubicBezTo>
                    <a:pt x="1107" y="6013"/>
                    <a:pt x="358" y="4854"/>
                    <a:pt x="358" y="3587"/>
                  </a:cubicBezTo>
                  <a:cubicBezTo>
                    <a:pt x="358" y="1803"/>
                    <a:pt x="1821" y="357"/>
                    <a:pt x="3605" y="357"/>
                  </a:cubicBezTo>
                  <a:close/>
                  <a:moveTo>
                    <a:pt x="5086" y="7369"/>
                  </a:moveTo>
                  <a:cubicBezTo>
                    <a:pt x="5122" y="7369"/>
                    <a:pt x="5157" y="7405"/>
                    <a:pt x="5157" y="7441"/>
                  </a:cubicBezTo>
                  <a:lnTo>
                    <a:pt x="5157" y="7726"/>
                  </a:lnTo>
                  <a:lnTo>
                    <a:pt x="3516" y="7726"/>
                  </a:lnTo>
                  <a:cubicBezTo>
                    <a:pt x="3427" y="7726"/>
                    <a:pt x="3337" y="7798"/>
                    <a:pt x="3337" y="7905"/>
                  </a:cubicBezTo>
                  <a:cubicBezTo>
                    <a:pt x="3337" y="8012"/>
                    <a:pt x="3427" y="8083"/>
                    <a:pt x="3516" y="8083"/>
                  </a:cubicBezTo>
                  <a:lnTo>
                    <a:pt x="5157" y="8083"/>
                  </a:lnTo>
                  <a:lnTo>
                    <a:pt x="5157" y="8351"/>
                  </a:lnTo>
                  <a:cubicBezTo>
                    <a:pt x="5157" y="8386"/>
                    <a:pt x="5122" y="8422"/>
                    <a:pt x="5086" y="8422"/>
                  </a:cubicBezTo>
                  <a:lnTo>
                    <a:pt x="2106" y="8422"/>
                  </a:lnTo>
                  <a:cubicBezTo>
                    <a:pt x="2071" y="8422"/>
                    <a:pt x="2035" y="8386"/>
                    <a:pt x="2035" y="8351"/>
                  </a:cubicBezTo>
                  <a:lnTo>
                    <a:pt x="2035" y="8083"/>
                  </a:lnTo>
                  <a:lnTo>
                    <a:pt x="2659" y="8083"/>
                  </a:lnTo>
                  <a:cubicBezTo>
                    <a:pt x="2749" y="8083"/>
                    <a:pt x="2838" y="8012"/>
                    <a:pt x="2838" y="7905"/>
                  </a:cubicBezTo>
                  <a:cubicBezTo>
                    <a:pt x="2838" y="7798"/>
                    <a:pt x="2749" y="7726"/>
                    <a:pt x="2659" y="7726"/>
                  </a:cubicBezTo>
                  <a:lnTo>
                    <a:pt x="2035" y="7726"/>
                  </a:lnTo>
                  <a:lnTo>
                    <a:pt x="2035" y="7441"/>
                  </a:lnTo>
                  <a:cubicBezTo>
                    <a:pt x="2035" y="7405"/>
                    <a:pt x="2071" y="7369"/>
                    <a:pt x="2106" y="7369"/>
                  </a:cubicBezTo>
                  <a:close/>
                  <a:moveTo>
                    <a:pt x="4604" y="8779"/>
                  </a:moveTo>
                  <a:lnTo>
                    <a:pt x="4604" y="9189"/>
                  </a:lnTo>
                  <a:cubicBezTo>
                    <a:pt x="4604" y="9225"/>
                    <a:pt x="4568" y="9261"/>
                    <a:pt x="4533" y="9261"/>
                  </a:cubicBezTo>
                  <a:lnTo>
                    <a:pt x="2659" y="9261"/>
                  </a:lnTo>
                  <a:cubicBezTo>
                    <a:pt x="2624" y="9261"/>
                    <a:pt x="2588" y="9225"/>
                    <a:pt x="2588" y="9189"/>
                  </a:cubicBezTo>
                  <a:lnTo>
                    <a:pt x="2588" y="8779"/>
                  </a:lnTo>
                  <a:close/>
                  <a:moveTo>
                    <a:pt x="3998" y="9618"/>
                  </a:moveTo>
                  <a:lnTo>
                    <a:pt x="3998" y="9992"/>
                  </a:lnTo>
                  <a:cubicBezTo>
                    <a:pt x="3998" y="9992"/>
                    <a:pt x="3998" y="10010"/>
                    <a:pt x="3998" y="10010"/>
                  </a:cubicBezTo>
                  <a:lnTo>
                    <a:pt x="3212" y="10010"/>
                  </a:lnTo>
                  <a:cubicBezTo>
                    <a:pt x="3195" y="10010"/>
                    <a:pt x="3195" y="9992"/>
                    <a:pt x="3195" y="9992"/>
                  </a:cubicBezTo>
                  <a:lnTo>
                    <a:pt x="3195" y="9618"/>
                  </a:lnTo>
                  <a:close/>
                  <a:moveTo>
                    <a:pt x="3605" y="0"/>
                  </a:moveTo>
                  <a:cubicBezTo>
                    <a:pt x="1607" y="0"/>
                    <a:pt x="1" y="1606"/>
                    <a:pt x="1" y="3587"/>
                  </a:cubicBezTo>
                  <a:cubicBezTo>
                    <a:pt x="1" y="4996"/>
                    <a:pt x="839" y="6281"/>
                    <a:pt x="2124" y="6870"/>
                  </a:cubicBezTo>
                  <a:cubicBezTo>
                    <a:pt x="2160" y="6888"/>
                    <a:pt x="2178" y="6923"/>
                    <a:pt x="2178" y="6959"/>
                  </a:cubicBezTo>
                  <a:lnTo>
                    <a:pt x="2178" y="7013"/>
                  </a:lnTo>
                  <a:lnTo>
                    <a:pt x="2106" y="7013"/>
                  </a:lnTo>
                  <a:cubicBezTo>
                    <a:pt x="1874" y="7013"/>
                    <a:pt x="1678" y="7191"/>
                    <a:pt x="1678" y="7441"/>
                  </a:cubicBezTo>
                  <a:lnTo>
                    <a:pt x="1678" y="8351"/>
                  </a:lnTo>
                  <a:cubicBezTo>
                    <a:pt x="1678" y="8583"/>
                    <a:pt x="1874" y="8779"/>
                    <a:pt x="2106" y="8779"/>
                  </a:cubicBezTo>
                  <a:lnTo>
                    <a:pt x="2231" y="8779"/>
                  </a:lnTo>
                  <a:lnTo>
                    <a:pt x="2231" y="9189"/>
                  </a:lnTo>
                  <a:cubicBezTo>
                    <a:pt x="2231" y="9421"/>
                    <a:pt x="2427" y="9618"/>
                    <a:pt x="2659" y="9618"/>
                  </a:cubicBezTo>
                  <a:lnTo>
                    <a:pt x="2838" y="9618"/>
                  </a:lnTo>
                  <a:lnTo>
                    <a:pt x="2838" y="9992"/>
                  </a:lnTo>
                  <a:cubicBezTo>
                    <a:pt x="2838" y="10189"/>
                    <a:pt x="2998" y="10367"/>
                    <a:pt x="3212" y="10367"/>
                  </a:cubicBezTo>
                  <a:lnTo>
                    <a:pt x="3998" y="10367"/>
                  </a:lnTo>
                  <a:cubicBezTo>
                    <a:pt x="4194" y="10367"/>
                    <a:pt x="4372" y="10189"/>
                    <a:pt x="4372" y="9992"/>
                  </a:cubicBezTo>
                  <a:lnTo>
                    <a:pt x="4372" y="9618"/>
                  </a:lnTo>
                  <a:lnTo>
                    <a:pt x="4533" y="9618"/>
                  </a:lnTo>
                  <a:cubicBezTo>
                    <a:pt x="4783" y="9618"/>
                    <a:pt x="4979" y="9421"/>
                    <a:pt x="4979" y="9189"/>
                  </a:cubicBezTo>
                  <a:lnTo>
                    <a:pt x="4979" y="8779"/>
                  </a:lnTo>
                  <a:lnTo>
                    <a:pt x="5086" y="8779"/>
                  </a:lnTo>
                  <a:cubicBezTo>
                    <a:pt x="5336" y="8779"/>
                    <a:pt x="5532" y="8583"/>
                    <a:pt x="5532" y="8351"/>
                  </a:cubicBezTo>
                  <a:lnTo>
                    <a:pt x="5532" y="7441"/>
                  </a:lnTo>
                  <a:cubicBezTo>
                    <a:pt x="5532" y="7191"/>
                    <a:pt x="5336" y="7013"/>
                    <a:pt x="5086" y="7013"/>
                  </a:cubicBezTo>
                  <a:lnTo>
                    <a:pt x="5015" y="7013"/>
                  </a:lnTo>
                  <a:lnTo>
                    <a:pt x="5015" y="6959"/>
                  </a:lnTo>
                  <a:cubicBezTo>
                    <a:pt x="5015" y="6923"/>
                    <a:pt x="5032" y="6888"/>
                    <a:pt x="5086" y="6870"/>
                  </a:cubicBezTo>
                  <a:cubicBezTo>
                    <a:pt x="6371" y="6281"/>
                    <a:pt x="7191" y="4996"/>
                    <a:pt x="7191" y="3587"/>
                  </a:cubicBezTo>
                  <a:cubicBezTo>
                    <a:pt x="7191" y="1606"/>
                    <a:pt x="5586" y="0"/>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42"/>
            <p:cNvSpPr/>
            <p:nvPr/>
          </p:nvSpPr>
          <p:spPr>
            <a:xfrm>
              <a:off x="5994150" y="2734600"/>
              <a:ext cx="42400" cy="42400"/>
            </a:xfrm>
            <a:custGeom>
              <a:avLst/>
              <a:gdLst/>
              <a:ahLst/>
              <a:cxnLst/>
              <a:rect l="l" t="t" r="r" b="b"/>
              <a:pathLst>
                <a:path w="1696" h="1696" extrusionOk="0">
                  <a:moveTo>
                    <a:pt x="857" y="0"/>
                  </a:moveTo>
                  <a:cubicBezTo>
                    <a:pt x="393" y="0"/>
                    <a:pt x="1" y="393"/>
                    <a:pt x="1" y="857"/>
                  </a:cubicBezTo>
                  <a:cubicBezTo>
                    <a:pt x="1" y="1321"/>
                    <a:pt x="393" y="1695"/>
                    <a:pt x="857" y="1695"/>
                  </a:cubicBezTo>
                  <a:cubicBezTo>
                    <a:pt x="1321" y="1695"/>
                    <a:pt x="1696" y="1321"/>
                    <a:pt x="1696" y="857"/>
                  </a:cubicBezTo>
                  <a:cubicBezTo>
                    <a:pt x="1696" y="714"/>
                    <a:pt x="1660" y="571"/>
                    <a:pt x="1589" y="446"/>
                  </a:cubicBezTo>
                  <a:cubicBezTo>
                    <a:pt x="1552" y="386"/>
                    <a:pt x="1491" y="350"/>
                    <a:pt x="1428" y="350"/>
                  </a:cubicBezTo>
                  <a:cubicBezTo>
                    <a:pt x="1398" y="350"/>
                    <a:pt x="1367" y="358"/>
                    <a:pt x="1339" y="375"/>
                  </a:cubicBezTo>
                  <a:cubicBezTo>
                    <a:pt x="1250" y="411"/>
                    <a:pt x="1232" y="536"/>
                    <a:pt x="1267" y="625"/>
                  </a:cubicBezTo>
                  <a:cubicBezTo>
                    <a:pt x="1321" y="696"/>
                    <a:pt x="1339" y="768"/>
                    <a:pt x="1339" y="857"/>
                  </a:cubicBezTo>
                  <a:cubicBezTo>
                    <a:pt x="1339" y="1124"/>
                    <a:pt x="1125" y="1339"/>
                    <a:pt x="857" y="1339"/>
                  </a:cubicBezTo>
                  <a:cubicBezTo>
                    <a:pt x="589" y="1339"/>
                    <a:pt x="375" y="1124"/>
                    <a:pt x="375" y="857"/>
                  </a:cubicBezTo>
                  <a:cubicBezTo>
                    <a:pt x="375" y="589"/>
                    <a:pt x="589" y="375"/>
                    <a:pt x="857" y="375"/>
                  </a:cubicBezTo>
                  <a:cubicBezTo>
                    <a:pt x="946" y="375"/>
                    <a:pt x="1035" y="286"/>
                    <a:pt x="1035" y="197"/>
                  </a:cubicBezTo>
                  <a:cubicBezTo>
                    <a:pt x="1035" y="90"/>
                    <a:pt x="94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466F6F3-F321-DF7E-F5FE-F669A9C175F1}"/>
              </a:ext>
            </a:extLst>
          </p:cNvPr>
          <p:cNvPicPr>
            <a:picLocks noChangeAspect="1"/>
          </p:cNvPicPr>
          <p:nvPr/>
        </p:nvPicPr>
        <p:blipFill>
          <a:blip r:embed="rId3"/>
          <a:stretch>
            <a:fillRect/>
          </a:stretch>
        </p:blipFill>
        <p:spPr>
          <a:xfrm>
            <a:off x="2259128" y="1445010"/>
            <a:ext cx="4625741" cy="2781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5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ea typeface="Roboto"/>
                <a:cs typeface="Times New Roman" panose="02020603050405020304" pitchFamily="18" charset="0"/>
                <a:sym typeface="Roboto"/>
              </a:rPr>
              <a:t>Dataset name </a:t>
            </a:r>
            <a:r>
              <a:rPr lang="en" dirty="0">
                <a:latin typeface="Times New Roman" panose="02020603050405020304" pitchFamily="18" charset="0"/>
                <a:ea typeface="Roboto"/>
                <a:cs typeface="Times New Roman" panose="02020603050405020304" pitchFamily="18" charset="0"/>
                <a:sym typeface="Roboto"/>
              </a:rPr>
              <a:t>and its contents</a:t>
            </a:r>
            <a:endParaRPr dirty="0">
              <a:latin typeface="Times New Roman" panose="02020603050405020304" pitchFamily="18" charset="0"/>
              <a:ea typeface="Roboto"/>
              <a:cs typeface="Times New Roman" panose="02020603050405020304" pitchFamily="18" charset="0"/>
              <a:sym typeface="Roboto"/>
            </a:endParaRPr>
          </a:p>
        </p:txBody>
      </p:sp>
      <p:sp>
        <p:nvSpPr>
          <p:cNvPr id="259" name="Google Shape;259;p33"/>
          <p:cNvSpPr txBox="1"/>
          <p:nvPr/>
        </p:nvSpPr>
        <p:spPr>
          <a:xfrm>
            <a:off x="3419813" y="1999092"/>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Pressure</a:t>
            </a:r>
          </a:p>
        </p:txBody>
      </p:sp>
      <p:sp>
        <p:nvSpPr>
          <p:cNvPr id="260" name="Google Shape;260;p33"/>
          <p:cNvSpPr txBox="1"/>
          <p:nvPr/>
        </p:nvSpPr>
        <p:spPr>
          <a:xfrm>
            <a:off x="3419813" y="2296091"/>
            <a:ext cx="1608300"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24292E"/>
                </a:solidFill>
                <a:effectLst/>
                <a:latin typeface="Times New Roman" panose="02020603050405020304" pitchFamily="18" charset="0"/>
                <a:cs typeface="Times New Roman" panose="02020603050405020304" pitchFamily="18" charset="0"/>
              </a:rPr>
              <a:t> </a:t>
            </a:r>
            <a:r>
              <a:rPr lang="en-US" sz="1200" b="0" i="0" dirty="0">
                <a:solidFill>
                  <a:srgbClr val="24292E"/>
                </a:solidFill>
                <a:effectLst/>
                <a:latin typeface="Times New Roman" panose="02020603050405020304" pitchFamily="18" charset="0"/>
                <a:cs typeface="Times New Roman" panose="02020603050405020304" pitchFamily="18" charset="0"/>
              </a:rPr>
              <a:t>Provides hourly data about the air pressure levels in each city.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63" name="Google Shape;263;p33"/>
          <p:cNvSpPr/>
          <p:nvPr/>
        </p:nvSpPr>
        <p:spPr>
          <a:xfrm>
            <a:off x="3616521" y="3136951"/>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5344122" y="313548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txBox="1"/>
          <p:nvPr/>
        </p:nvSpPr>
        <p:spPr>
          <a:xfrm>
            <a:off x="5038259" y="1971458"/>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Temperature</a:t>
            </a:r>
            <a:endParaRPr sz="17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68" name="Google Shape;268;p33"/>
          <p:cNvSpPr txBox="1"/>
          <p:nvPr/>
        </p:nvSpPr>
        <p:spPr>
          <a:xfrm>
            <a:off x="5076395" y="2309096"/>
            <a:ext cx="1608300"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Contains hourly temperature data for each city.</a:t>
            </a:r>
            <a:endParaRPr sz="12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1" name="Google Shape;271;p33"/>
          <p:cNvSpPr/>
          <p:nvPr/>
        </p:nvSpPr>
        <p:spPr>
          <a:xfrm>
            <a:off x="6959251" y="3137287"/>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txBox="1"/>
          <p:nvPr/>
        </p:nvSpPr>
        <p:spPr>
          <a:xfrm>
            <a:off x="6643155" y="1960818"/>
            <a:ext cx="1900128"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b="1" dirty="0">
                <a:solidFill>
                  <a:schemeClr val="dk1"/>
                </a:solidFill>
                <a:latin typeface="Times New Roman" panose="02020603050405020304" pitchFamily="18" charset="0"/>
                <a:ea typeface="Roboto"/>
                <a:cs typeface="Times New Roman" panose="02020603050405020304" pitchFamily="18" charset="0"/>
                <a:sym typeface="Roboto"/>
              </a:rPr>
              <a:t>Weather description</a:t>
            </a:r>
            <a:endParaRPr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3" name="Google Shape;273;p33"/>
          <p:cNvSpPr txBox="1"/>
          <p:nvPr/>
        </p:nvSpPr>
        <p:spPr>
          <a:xfrm>
            <a:off x="6743671" y="2268552"/>
            <a:ext cx="1608300" cy="811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Provides a textual description of the weather for each city on an hourly basis. </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77" name="Google Shape;277;p33"/>
          <p:cNvSpPr/>
          <p:nvPr/>
        </p:nvSpPr>
        <p:spPr>
          <a:xfrm>
            <a:off x="3888413" y="1346937"/>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33"/>
          <p:cNvSpPr txBox="1">
            <a:spLocks noGrp="1"/>
          </p:cNvSpPr>
          <p:nvPr>
            <p:ph type="title" idx="4294967295"/>
          </p:nvPr>
        </p:nvSpPr>
        <p:spPr>
          <a:xfrm>
            <a:off x="3933019"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03</a:t>
            </a:r>
            <a:endParaRPr sz="2100" dirty="0">
              <a:solidFill>
                <a:schemeClr val="lt1"/>
              </a:solidFill>
            </a:endParaRPr>
          </a:p>
        </p:txBody>
      </p:sp>
      <p:sp>
        <p:nvSpPr>
          <p:cNvPr id="279" name="Google Shape;279;p33"/>
          <p:cNvSpPr/>
          <p:nvPr/>
        </p:nvSpPr>
        <p:spPr>
          <a:xfrm>
            <a:off x="5489549" y="1356910"/>
            <a:ext cx="633600" cy="6336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 name="Google Shape;280;p33"/>
          <p:cNvSpPr txBox="1">
            <a:spLocks noGrp="1"/>
          </p:cNvSpPr>
          <p:nvPr>
            <p:ph type="title" idx="4294967295"/>
          </p:nvPr>
        </p:nvSpPr>
        <p:spPr>
          <a:xfrm>
            <a:off x="5555549"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04</a:t>
            </a:r>
            <a:endParaRPr sz="2100" dirty="0">
              <a:solidFill>
                <a:schemeClr val="lt1"/>
              </a:solidFill>
            </a:endParaRPr>
          </a:p>
        </p:txBody>
      </p:sp>
      <p:sp>
        <p:nvSpPr>
          <p:cNvPr id="281" name="Google Shape;281;p33"/>
          <p:cNvSpPr/>
          <p:nvPr/>
        </p:nvSpPr>
        <p:spPr>
          <a:xfrm>
            <a:off x="7236935" y="1356910"/>
            <a:ext cx="633600" cy="633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3"/>
          <p:cNvSpPr txBox="1">
            <a:spLocks noGrp="1"/>
          </p:cNvSpPr>
          <p:nvPr>
            <p:ph type="title" idx="4294967295"/>
          </p:nvPr>
        </p:nvSpPr>
        <p:spPr>
          <a:xfrm>
            <a:off x="7302935" y="1481110"/>
            <a:ext cx="501600" cy="38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chemeClr val="lt1"/>
                </a:solidFill>
              </a:rPr>
              <a:t>05</a:t>
            </a:r>
            <a:endParaRPr sz="2100" dirty="0">
              <a:solidFill>
                <a:schemeClr val="lt1"/>
              </a:solidFill>
            </a:endParaRPr>
          </a:p>
        </p:txBody>
      </p:sp>
      <p:grpSp>
        <p:nvGrpSpPr>
          <p:cNvPr id="292" name="Google Shape;292;p33"/>
          <p:cNvGrpSpPr/>
          <p:nvPr/>
        </p:nvGrpSpPr>
        <p:grpSpPr>
          <a:xfrm>
            <a:off x="5629431" y="3490727"/>
            <a:ext cx="353835" cy="325005"/>
            <a:chOff x="2409125" y="2636900"/>
            <a:chExt cx="295750" cy="271675"/>
          </a:xfrm>
        </p:grpSpPr>
        <p:sp>
          <p:nvSpPr>
            <p:cNvPr id="293" name="Google Shape;293;p33"/>
            <p:cNvSpPr/>
            <p:nvPr/>
          </p:nvSpPr>
          <p:spPr>
            <a:xfrm>
              <a:off x="2645525" y="2834075"/>
              <a:ext cx="8950" cy="20100"/>
            </a:xfrm>
            <a:custGeom>
              <a:avLst/>
              <a:gdLst/>
              <a:ahLst/>
              <a:cxnLst/>
              <a:rect l="l" t="t" r="r" b="b"/>
              <a:pathLst>
                <a:path w="358" h="804" extrusionOk="0">
                  <a:moveTo>
                    <a:pt x="179" y="0"/>
                  </a:moveTo>
                  <a:cubicBezTo>
                    <a:pt x="90" y="0"/>
                    <a:pt x="1" y="89"/>
                    <a:pt x="1" y="179"/>
                  </a:cubicBezTo>
                  <a:lnTo>
                    <a:pt x="1" y="625"/>
                  </a:lnTo>
                  <a:cubicBezTo>
                    <a:pt x="1" y="714"/>
                    <a:pt x="90" y="803"/>
                    <a:pt x="179" y="803"/>
                  </a:cubicBezTo>
                  <a:cubicBezTo>
                    <a:pt x="286" y="803"/>
                    <a:pt x="358" y="714"/>
                    <a:pt x="358" y="625"/>
                  </a:cubicBezTo>
                  <a:lnTo>
                    <a:pt x="358" y="179"/>
                  </a:lnTo>
                  <a:cubicBezTo>
                    <a:pt x="358" y="89"/>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620100" y="2834075"/>
              <a:ext cx="8950" cy="20100"/>
            </a:xfrm>
            <a:custGeom>
              <a:avLst/>
              <a:gdLst/>
              <a:ahLst/>
              <a:cxnLst/>
              <a:rect l="l" t="t" r="r" b="b"/>
              <a:pathLst>
                <a:path w="358" h="804" extrusionOk="0">
                  <a:moveTo>
                    <a:pt x="179" y="0"/>
                  </a:moveTo>
                  <a:cubicBezTo>
                    <a:pt x="90" y="0"/>
                    <a:pt x="1" y="89"/>
                    <a:pt x="1" y="179"/>
                  </a:cubicBezTo>
                  <a:lnTo>
                    <a:pt x="1" y="625"/>
                  </a:lnTo>
                  <a:cubicBezTo>
                    <a:pt x="1" y="714"/>
                    <a:pt x="90" y="803"/>
                    <a:pt x="179" y="803"/>
                  </a:cubicBezTo>
                  <a:cubicBezTo>
                    <a:pt x="286" y="803"/>
                    <a:pt x="358" y="714"/>
                    <a:pt x="358" y="625"/>
                  </a:cubicBezTo>
                  <a:lnTo>
                    <a:pt x="358" y="179"/>
                  </a:lnTo>
                  <a:cubicBezTo>
                    <a:pt x="358" y="89"/>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2436775" y="2799725"/>
              <a:ext cx="31700" cy="31250"/>
            </a:xfrm>
            <a:custGeom>
              <a:avLst/>
              <a:gdLst/>
              <a:ahLst/>
              <a:cxnLst/>
              <a:rect l="l" t="t" r="r" b="b"/>
              <a:pathLst>
                <a:path w="1268" h="1250" extrusionOk="0">
                  <a:moveTo>
                    <a:pt x="910" y="357"/>
                  </a:moveTo>
                  <a:lnTo>
                    <a:pt x="910" y="893"/>
                  </a:lnTo>
                  <a:lnTo>
                    <a:pt x="375" y="893"/>
                  </a:lnTo>
                  <a:lnTo>
                    <a:pt x="375" y="357"/>
                  </a:lnTo>
                  <a:close/>
                  <a:moveTo>
                    <a:pt x="286" y="0"/>
                  </a:moveTo>
                  <a:cubicBezTo>
                    <a:pt x="125" y="0"/>
                    <a:pt x="0" y="125"/>
                    <a:pt x="0" y="268"/>
                  </a:cubicBezTo>
                  <a:lnTo>
                    <a:pt x="0" y="982"/>
                  </a:lnTo>
                  <a:cubicBezTo>
                    <a:pt x="0" y="1124"/>
                    <a:pt x="125" y="1249"/>
                    <a:pt x="286" y="1249"/>
                  </a:cubicBezTo>
                  <a:lnTo>
                    <a:pt x="1000" y="1249"/>
                  </a:lnTo>
                  <a:cubicBezTo>
                    <a:pt x="1142" y="1249"/>
                    <a:pt x="1267" y="1124"/>
                    <a:pt x="1267" y="982"/>
                  </a:cubicBezTo>
                  <a:lnTo>
                    <a:pt x="1267" y="268"/>
                  </a:lnTo>
                  <a:cubicBezTo>
                    <a:pt x="1267" y="125"/>
                    <a:pt x="114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476025" y="2799725"/>
              <a:ext cx="31700" cy="31250"/>
            </a:xfrm>
            <a:custGeom>
              <a:avLst/>
              <a:gdLst/>
              <a:ahLst/>
              <a:cxnLst/>
              <a:rect l="l" t="t" r="r" b="b"/>
              <a:pathLst>
                <a:path w="1268" h="1250" extrusionOk="0">
                  <a:moveTo>
                    <a:pt x="911" y="357"/>
                  </a:moveTo>
                  <a:lnTo>
                    <a:pt x="911" y="893"/>
                  </a:lnTo>
                  <a:lnTo>
                    <a:pt x="375" y="893"/>
                  </a:lnTo>
                  <a:lnTo>
                    <a:pt x="375" y="357"/>
                  </a:lnTo>
                  <a:close/>
                  <a:moveTo>
                    <a:pt x="286" y="0"/>
                  </a:moveTo>
                  <a:cubicBezTo>
                    <a:pt x="125" y="0"/>
                    <a:pt x="1" y="125"/>
                    <a:pt x="1" y="268"/>
                  </a:cubicBezTo>
                  <a:lnTo>
                    <a:pt x="1" y="982"/>
                  </a:lnTo>
                  <a:cubicBezTo>
                    <a:pt x="1" y="1124"/>
                    <a:pt x="125" y="1249"/>
                    <a:pt x="286" y="1249"/>
                  </a:cubicBezTo>
                  <a:lnTo>
                    <a:pt x="1000" y="1249"/>
                  </a:lnTo>
                  <a:cubicBezTo>
                    <a:pt x="1142" y="1249"/>
                    <a:pt x="1267" y="1124"/>
                    <a:pt x="1267" y="982"/>
                  </a:cubicBezTo>
                  <a:lnTo>
                    <a:pt x="1267" y="268"/>
                  </a:lnTo>
                  <a:cubicBezTo>
                    <a:pt x="1267" y="125"/>
                    <a:pt x="114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515275" y="2799725"/>
              <a:ext cx="31700" cy="31250"/>
            </a:xfrm>
            <a:custGeom>
              <a:avLst/>
              <a:gdLst/>
              <a:ahLst/>
              <a:cxnLst/>
              <a:rect l="l" t="t" r="r" b="b"/>
              <a:pathLst>
                <a:path w="1268" h="1250" extrusionOk="0">
                  <a:moveTo>
                    <a:pt x="911" y="357"/>
                  </a:moveTo>
                  <a:lnTo>
                    <a:pt x="911" y="893"/>
                  </a:lnTo>
                  <a:lnTo>
                    <a:pt x="375" y="893"/>
                  </a:lnTo>
                  <a:lnTo>
                    <a:pt x="375" y="357"/>
                  </a:lnTo>
                  <a:close/>
                  <a:moveTo>
                    <a:pt x="268" y="0"/>
                  </a:moveTo>
                  <a:cubicBezTo>
                    <a:pt x="126" y="0"/>
                    <a:pt x="1" y="125"/>
                    <a:pt x="1" y="268"/>
                  </a:cubicBezTo>
                  <a:lnTo>
                    <a:pt x="1" y="982"/>
                  </a:lnTo>
                  <a:cubicBezTo>
                    <a:pt x="1" y="1124"/>
                    <a:pt x="126" y="1249"/>
                    <a:pt x="268" y="1249"/>
                  </a:cubicBezTo>
                  <a:lnTo>
                    <a:pt x="1000" y="1249"/>
                  </a:lnTo>
                  <a:cubicBezTo>
                    <a:pt x="1143" y="1249"/>
                    <a:pt x="1268" y="1124"/>
                    <a:pt x="1268" y="982"/>
                  </a:cubicBezTo>
                  <a:lnTo>
                    <a:pt x="1268" y="268"/>
                  </a:lnTo>
                  <a:cubicBezTo>
                    <a:pt x="1268" y="125"/>
                    <a:pt x="1143"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436775" y="2838525"/>
              <a:ext cx="31700" cy="31250"/>
            </a:xfrm>
            <a:custGeom>
              <a:avLst/>
              <a:gdLst/>
              <a:ahLst/>
              <a:cxnLst/>
              <a:rect l="l" t="t" r="r" b="b"/>
              <a:pathLst>
                <a:path w="1268" h="1250" extrusionOk="0">
                  <a:moveTo>
                    <a:pt x="910" y="375"/>
                  </a:moveTo>
                  <a:lnTo>
                    <a:pt x="910" y="893"/>
                  </a:lnTo>
                  <a:lnTo>
                    <a:pt x="375" y="893"/>
                  </a:lnTo>
                  <a:lnTo>
                    <a:pt x="375" y="375"/>
                  </a:lnTo>
                  <a:close/>
                  <a:moveTo>
                    <a:pt x="286" y="1"/>
                  </a:moveTo>
                  <a:cubicBezTo>
                    <a:pt x="125" y="1"/>
                    <a:pt x="0" y="126"/>
                    <a:pt x="0" y="268"/>
                  </a:cubicBezTo>
                  <a:lnTo>
                    <a:pt x="0" y="982"/>
                  </a:lnTo>
                  <a:cubicBezTo>
                    <a:pt x="0" y="1143"/>
                    <a:pt x="125" y="1250"/>
                    <a:pt x="286" y="1250"/>
                  </a:cubicBezTo>
                  <a:lnTo>
                    <a:pt x="1000" y="1250"/>
                  </a:lnTo>
                  <a:cubicBezTo>
                    <a:pt x="1142" y="1250"/>
                    <a:pt x="1267" y="1143"/>
                    <a:pt x="1267" y="982"/>
                  </a:cubicBezTo>
                  <a:lnTo>
                    <a:pt x="1267" y="268"/>
                  </a:lnTo>
                  <a:cubicBezTo>
                    <a:pt x="1267" y="126"/>
                    <a:pt x="1142"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2476025" y="2838525"/>
              <a:ext cx="31700" cy="31250"/>
            </a:xfrm>
            <a:custGeom>
              <a:avLst/>
              <a:gdLst/>
              <a:ahLst/>
              <a:cxnLst/>
              <a:rect l="l" t="t" r="r" b="b"/>
              <a:pathLst>
                <a:path w="1268" h="1250" extrusionOk="0">
                  <a:moveTo>
                    <a:pt x="911" y="375"/>
                  </a:moveTo>
                  <a:lnTo>
                    <a:pt x="911" y="893"/>
                  </a:lnTo>
                  <a:lnTo>
                    <a:pt x="375" y="893"/>
                  </a:lnTo>
                  <a:lnTo>
                    <a:pt x="375" y="375"/>
                  </a:lnTo>
                  <a:close/>
                  <a:moveTo>
                    <a:pt x="286" y="1"/>
                  </a:moveTo>
                  <a:cubicBezTo>
                    <a:pt x="125" y="1"/>
                    <a:pt x="1" y="126"/>
                    <a:pt x="1" y="268"/>
                  </a:cubicBezTo>
                  <a:lnTo>
                    <a:pt x="1" y="982"/>
                  </a:lnTo>
                  <a:cubicBezTo>
                    <a:pt x="1" y="1143"/>
                    <a:pt x="125" y="1250"/>
                    <a:pt x="286" y="1250"/>
                  </a:cubicBezTo>
                  <a:lnTo>
                    <a:pt x="1000" y="1250"/>
                  </a:lnTo>
                  <a:cubicBezTo>
                    <a:pt x="1142" y="1250"/>
                    <a:pt x="1267" y="1143"/>
                    <a:pt x="1267" y="982"/>
                  </a:cubicBezTo>
                  <a:lnTo>
                    <a:pt x="1267" y="268"/>
                  </a:lnTo>
                  <a:cubicBezTo>
                    <a:pt x="1267" y="126"/>
                    <a:pt x="1142"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2515275" y="2838525"/>
              <a:ext cx="31700" cy="31250"/>
            </a:xfrm>
            <a:custGeom>
              <a:avLst/>
              <a:gdLst/>
              <a:ahLst/>
              <a:cxnLst/>
              <a:rect l="l" t="t" r="r" b="b"/>
              <a:pathLst>
                <a:path w="1268" h="1250" extrusionOk="0">
                  <a:moveTo>
                    <a:pt x="911" y="375"/>
                  </a:moveTo>
                  <a:lnTo>
                    <a:pt x="911" y="893"/>
                  </a:lnTo>
                  <a:lnTo>
                    <a:pt x="375" y="893"/>
                  </a:lnTo>
                  <a:lnTo>
                    <a:pt x="375" y="375"/>
                  </a:lnTo>
                  <a:close/>
                  <a:moveTo>
                    <a:pt x="268" y="1"/>
                  </a:moveTo>
                  <a:cubicBezTo>
                    <a:pt x="126" y="1"/>
                    <a:pt x="1" y="126"/>
                    <a:pt x="1" y="268"/>
                  </a:cubicBezTo>
                  <a:lnTo>
                    <a:pt x="1" y="982"/>
                  </a:lnTo>
                  <a:cubicBezTo>
                    <a:pt x="1" y="1143"/>
                    <a:pt x="126" y="1250"/>
                    <a:pt x="268" y="1250"/>
                  </a:cubicBezTo>
                  <a:lnTo>
                    <a:pt x="1000" y="1250"/>
                  </a:lnTo>
                  <a:cubicBezTo>
                    <a:pt x="1143" y="1250"/>
                    <a:pt x="1268" y="1143"/>
                    <a:pt x="1268" y="982"/>
                  </a:cubicBezTo>
                  <a:lnTo>
                    <a:pt x="1268" y="268"/>
                  </a:lnTo>
                  <a:cubicBezTo>
                    <a:pt x="1268" y="126"/>
                    <a:pt x="1143"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2554525" y="2799725"/>
              <a:ext cx="31700" cy="31250"/>
            </a:xfrm>
            <a:custGeom>
              <a:avLst/>
              <a:gdLst/>
              <a:ahLst/>
              <a:cxnLst/>
              <a:rect l="l" t="t" r="r" b="b"/>
              <a:pathLst>
                <a:path w="1268" h="1250" extrusionOk="0">
                  <a:moveTo>
                    <a:pt x="893" y="357"/>
                  </a:moveTo>
                  <a:lnTo>
                    <a:pt x="893" y="893"/>
                  </a:lnTo>
                  <a:lnTo>
                    <a:pt x="376" y="893"/>
                  </a:lnTo>
                  <a:lnTo>
                    <a:pt x="376" y="357"/>
                  </a:lnTo>
                  <a:close/>
                  <a:moveTo>
                    <a:pt x="269" y="0"/>
                  </a:moveTo>
                  <a:cubicBezTo>
                    <a:pt x="126" y="0"/>
                    <a:pt x="1" y="125"/>
                    <a:pt x="1" y="268"/>
                  </a:cubicBezTo>
                  <a:lnTo>
                    <a:pt x="1" y="982"/>
                  </a:lnTo>
                  <a:cubicBezTo>
                    <a:pt x="1" y="1124"/>
                    <a:pt x="126" y="1249"/>
                    <a:pt x="269" y="1249"/>
                  </a:cubicBezTo>
                  <a:lnTo>
                    <a:pt x="1000" y="1249"/>
                  </a:lnTo>
                  <a:cubicBezTo>
                    <a:pt x="1143" y="1249"/>
                    <a:pt x="1268" y="1124"/>
                    <a:pt x="1268" y="982"/>
                  </a:cubicBezTo>
                  <a:lnTo>
                    <a:pt x="1268" y="268"/>
                  </a:lnTo>
                  <a:cubicBezTo>
                    <a:pt x="1268" y="125"/>
                    <a:pt x="1143"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554525" y="2838525"/>
              <a:ext cx="31700" cy="31250"/>
            </a:xfrm>
            <a:custGeom>
              <a:avLst/>
              <a:gdLst/>
              <a:ahLst/>
              <a:cxnLst/>
              <a:rect l="l" t="t" r="r" b="b"/>
              <a:pathLst>
                <a:path w="1268" h="1250" extrusionOk="0">
                  <a:moveTo>
                    <a:pt x="893" y="375"/>
                  </a:moveTo>
                  <a:lnTo>
                    <a:pt x="893" y="893"/>
                  </a:lnTo>
                  <a:lnTo>
                    <a:pt x="376" y="893"/>
                  </a:lnTo>
                  <a:lnTo>
                    <a:pt x="376" y="375"/>
                  </a:lnTo>
                  <a:close/>
                  <a:moveTo>
                    <a:pt x="269" y="1"/>
                  </a:moveTo>
                  <a:cubicBezTo>
                    <a:pt x="126" y="1"/>
                    <a:pt x="1" y="126"/>
                    <a:pt x="1" y="268"/>
                  </a:cubicBezTo>
                  <a:lnTo>
                    <a:pt x="1" y="982"/>
                  </a:lnTo>
                  <a:cubicBezTo>
                    <a:pt x="1" y="1143"/>
                    <a:pt x="126" y="1250"/>
                    <a:pt x="269" y="1250"/>
                  </a:cubicBezTo>
                  <a:lnTo>
                    <a:pt x="1000" y="1250"/>
                  </a:lnTo>
                  <a:cubicBezTo>
                    <a:pt x="1143" y="1250"/>
                    <a:pt x="1268" y="1143"/>
                    <a:pt x="1268" y="982"/>
                  </a:cubicBezTo>
                  <a:lnTo>
                    <a:pt x="1268" y="268"/>
                  </a:lnTo>
                  <a:cubicBezTo>
                    <a:pt x="1268" y="126"/>
                    <a:pt x="1143" y="1"/>
                    <a:pt x="1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2409125" y="2636900"/>
              <a:ext cx="295750" cy="271675"/>
            </a:xfrm>
            <a:custGeom>
              <a:avLst/>
              <a:gdLst/>
              <a:ahLst/>
              <a:cxnLst/>
              <a:rect l="l" t="t" r="r" b="b"/>
              <a:pathLst>
                <a:path w="11830" h="10867" extrusionOk="0">
                  <a:moveTo>
                    <a:pt x="10028" y="358"/>
                  </a:moveTo>
                  <a:lnTo>
                    <a:pt x="10028" y="893"/>
                  </a:lnTo>
                  <a:lnTo>
                    <a:pt x="9635" y="893"/>
                  </a:lnTo>
                  <a:cubicBezTo>
                    <a:pt x="9546" y="893"/>
                    <a:pt x="9457" y="964"/>
                    <a:pt x="9457" y="1071"/>
                  </a:cubicBezTo>
                  <a:cubicBezTo>
                    <a:pt x="9457" y="1161"/>
                    <a:pt x="9546" y="1250"/>
                    <a:pt x="9635" y="1250"/>
                  </a:cubicBezTo>
                  <a:lnTo>
                    <a:pt x="9724" y="1250"/>
                  </a:lnTo>
                  <a:lnTo>
                    <a:pt x="9742" y="1625"/>
                  </a:lnTo>
                  <a:lnTo>
                    <a:pt x="8511" y="1625"/>
                  </a:lnTo>
                  <a:lnTo>
                    <a:pt x="8529" y="1250"/>
                  </a:lnTo>
                  <a:lnTo>
                    <a:pt x="8921" y="1250"/>
                  </a:lnTo>
                  <a:cubicBezTo>
                    <a:pt x="9011" y="1250"/>
                    <a:pt x="9100" y="1161"/>
                    <a:pt x="9100" y="1071"/>
                  </a:cubicBezTo>
                  <a:cubicBezTo>
                    <a:pt x="9100" y="964"/>
                    <a:pt x="9011" y="893"/>
                    <a:pt x="8921" y="893"/>
                  </a:cubicBezTo>
                  <a:lnTo>
                    <a:pt x="8243" y="893"/>
                  </a:lnTo>
                  <a:lnTo>
                    <a:pt x="8243" y="358"/>
                  </a:lnTo>
                  <a:close/>
                  <a:moveTo>
                    <a:pt x="9760" y="1981"/>
                  </a:moveTo>
                  <a:lnTo>
                    <a:pt x="9778" y="2552"/>
                  </a:lnTo>
                  <a:lnTo>
                    <a:pt x="8458" y="2552"/>
                  </a:lnTo>
                  <a:lnTo>
                    <a:pt x="8493" y="1981"/>
                  </a:lnTo>
                  <a:close/>
                  <a:moveTo>
                    <a:pt x="9796" y="2909"/>
                  </a:moveTo>
                  <a:lnTo>
                    <a:pt x="9831" y="3480"/>
                  </a:lnTo>
                  <a:lnTo>
                    <a:pt x="8422" y="3480"/>
                  </a:lnTo>
                  <a:lnTo>
                    <a:pt x="8440" y="2909"/>
                  </a:lnTo>
                  <a:close/>
                  <a:moveTo>
                    <a:pt x="2641" y="3908"/>
                  </a:moveTo>
                  <a:lnTo>
                    <a:pt x="2641" y="5425"/>
                  </a:lnTo>
                  <a:lnTo>
                    <a:pt x="714" y="5425"/>
                  </a:lnTo>
                  <a:lnTo>
                    <a:pt x="714" y="5229"/>
                  </a:lnTo>
                  <a:lnTo>
                    <a:pt x="2641" y="3908"/>
                  </a:lnTo>
                  <a:close/>
                  <a:moveTo>
                    <a:pt x="4764" y="3908"/>
                  </a:moveTo>
                  <a:lnTo>
                    <a:pt x="4764" y="5425"/>
                  </a:lnTo>
                  <a:lnTo>
                    <a:pt x="2998" y="5425"/>
                  </a:lnTo>
                  <a:lnTo>
                    <a:pt x="2998" y="5122"/>
                  </a:lnTo>
                  <a:lnTo>
                    <a:pt x="4764" y="3908"/>
                  </a:lnTo>
                  <a:close/>
                  <a:moveTo>
                    <a:pt x="6834" y="3908"/>
                  </a:moveTo>
                  <a:lnTo>
                    <a:pt x="6834" y="5425"/>
                  </a:lnTo>
                  <a:lnTo>
                    <a:pt x="5121" y="5425"/>
                  </a:lnTo>
                  <a:lnTo>
                    <a:pt x="5121" y="5086"/>
                  </a:lnTo>
                  <a:lnTo>
                    <a:pt x="6834" y="3908"/>
                  </a:lnTo>
                  <a:close/>
                  <a:moveTo>
                    <a:pt x="9849" y="3837"/>
                  </a:moveTo>
                  <a:lnTo>
                    <a:pt x="9903" y="4836"/>
                  </a:lnTo>
                  <a:lnTo>
                    <a:pt x="9029" y="4836"/>
                  </a:lnTo>
                  <a:cubicBezTo>
                    <a:pt x="8939" y="4836"/>
                    <a:pt x="8850" y="4925"/>
                    <a:pt x="8850" y="5015"/>
                  </a:cubicBezTo>
                  <a:cubicBezTo>
                    <a:pt x="8850" y="5122"/>
                    <a:pt x="8939" y="5211"/>
                    <a:pt x="9029" y="5211"/>
                  </a:cubicBezTo>
                  <a:lnTo>
                    <a:pt x="10153" y="5211"/>
                  </a:lnTo>
                  <a:cubicBezTo>
                    <a:pt x="10188" y="5211"/>
                    <a:pt x="10206" y="5229"/>
                    <a:pt x="10206" y="5264"/>
                  </a:cubicBezTo>
                  <a:lnTo>
                    <a:pt x="10206" y="5425"/>
                  </a:lnTo>
                  <a:lnTo>
                    <a:pt x="8047" y="5425"/>
                  </a:lnTo>
                  <a:lnTo>
                    <a:pt x="8047" y="5264"/>
                  </a:lnTo>
                  <a:cubicBezTo>
                    <a:pt x="8047" y="5229"/>
                    <a:pt x="8083" y="5211"/>
                    <a:pt x="8101" y="5211"/>
                  </a:cubicBezTo>
                  <a:lnTo>
                    <a:pt x="8279" y="5211"/>
                  </a:lnTo>
                  <a:cubicBezTo>
                    <a:pt x="8386" y="5211"/>
                    <a:pt x="8475" y="5122"/>
                    <a:pt x="8475" y="5015"/>
                  </a:cubicBezTo>
                  <a:cubicBezTo>
                    <a:pt x="8475" y="4943"/>
                    <a:pt x="8422" y="4890"/>
                    <a:pt x="8351" y="4854"/>
                  </a:cubicBezTo>
                  <a:lnTo>
                    <a:pt x="8404" y="3837"/>
                  </a:lnTo>
                  <a:close/>
                  <a:moveTo>
                    <a:pt x="8957" y="6638"/>
                  </a:moveTo>
                  <a:lnTo>
                    <a:pt x="8957" y="9832"/>
                  </a:lnTo>
                  <a:lnTo>
                    <a:pt x="8047" y="9832"/>
                  </a:lnTo>
                  <a:lnTo>
                    <a:pt x="8047" y="6692"/>
                  </a:lnTo>
                  <a:cubicBezTo>
                    <a:pt x="8047" y="6656"/>
                    <a:pt x="8065" y="6638"/>
                    <a:pt x="8101" y="6638"/>
                  </a:cubicBezTo>
                  <a:close/>
                  <a:moveTo>
                    <a:pt x="10170" y="6638"/>
                  </a:moveTo>
                  <a:cubicBezTo>
                    <a:pt x="10188" y="6638"/>
                    <a:pt x="10224" y="6656"/>
                    <a:pt x="10224" y="6692"/>
                  </a:cubicBezTo>
                  <a:lnTo>
                    <a:pt x="10224" y="9832"/>
                  </a:lnTo>
                  <a:lnTo>
                    <a:pt x="9314" y="9832"/>
                  </a:lnTo>
                  <a:lnTo>
                    <a:pt x="9314" y="6638"/>
                  </a:lnTo>
                  <a:close/>
                  <a:moveTo>
                    <a:pt x="11009" y="5782"/>
                  </a:moveTo>
                  <a:cubicBezTo>
                    <a:pt x="11045" y="5782"/>
                    <a:pt x="11080" y="5818"/>
                    <a:pt x="11080" y="5835"/>
                  </a:cubicBezTo>
                  <a:lnTo>
                    <a:pt x="11080" y="9832"/>
                  </a:lnTo>
                  <a:lnTo>
                    <a:pt x="10581" y="9832"/>
                  </a:lnTo>
                  <a:lnTo>
                    <a:pt x="10581" y="6692"/>
                  </a:lnTo>
                  <a:cubicBezTo>
                    <a:pt x="10581" y="6460"/>
                    <a:pt x="10402" y="6264"/>
                    <a:pt x="10170" y="6264"/>
                  </a:cubicBezTo>
                  <a:lnTo>
                    <a:pt x="8101" y="6264"/>
                  </a:lnTo>
                  <a:cubicBezTo>
                    <a:pt x="7869" y="6264"/>
                    <a:pt x="7673" y="6460"/>
                    <a:pt x="7673" y="6692"/>
                  </a:cubicBezTo>
                  <a:lnTo>
                    <a:pt x="7673" y="9832"/>
                  </a:lnTo>
                  <a:lnTo>
                    <a:pt x="2123" y="9832"/>
                  </a:lnTo>
                  <a:cubicBezTo>
                    <a:pt x="2016" y="9832"/>
                    <a:pt x="1945" y="9921"/>
                    <a:pt x="1945" y="10028"/>
                  </a:cubicBezTo>
                  <a:cubicBezTo>
                    <a:pt x="1945" y="10118"/>
                    <a:pt x="2016" y="10207"/>
                    <a:pt x="2123" y="10207"/>
                  </a:cubicBezTo>
                  <a:lnTo>
                    <a:pt x="11437" y="10207"/>
                  </a:lnTo>
                  <a:cubicBezTo>
                    <a:pt x="11455" y="10207"/>
                    <a:pt x="11473" y="10225"/>
                    <a:pt x="11473" y="10242"/>
                  </a:cubicBezTo>
                  <a:lnTo>
                    <a:pt x="11473" y="10474"/>
                  </a:lnTo>
                  <a:cubicBezTo>
                    <a:pt x="11473" y="10492"/>
                    <a:pt x="11455" y="10510"/>
                    <a:pt x="11437" y="10510"/>
                  </a:cubicBezTo>
                  <a:lnTo>
                    <a:pt x="393" y="10510"/>
                  </a:lnTo>
                  <a:cubicBezTo>
                    <a:pt x="375" y="10510"/>
                    <a:pt x="357" y="10492"/>
                    <a:pt x="357" y="10474"/>
                  </a:cubicBezTo>
                  <a:lnTo>
                    <a:pt x="357" y="10242"/>
                  </a:lnTo>
                  <a:cubicBezTo>
                    <a:pt x="357" y="10225"/>
                    <a:pt x="375" y="10207"/>
                    <a:pt x="393" y="10207"/>
                  </a:cubicBezTo>
                  <a:lnTo>
                    <a:pt x="1303" y="10207"/>
                  </a:lnTo>
                  <a:cubicBezTo>
                    <a:pt x="1392" y="10207"/>
                    <a:pt x="1481" y="10118"/>
                    <a:pt x="1481" y="10028"/>
                  </a:cubicBezTo>
                  <a:cubicBezTo>
                    <a:pt x="1481" y="9921"/>
                    <a:pt x="1392" y="9832"/>
                    <a:pt x="1303" y="9832"/>
                  </a:cubicBezTo>
                  <a:lnTo>
                    <a:pt x="714" y="9832"/>
                  </a:lnTo>
                  <a:lnTo>
                    <a:pt x="714" y="5782"/>
                  </a:lnTo>
                  <a:close/>
                  <a:moveTo>
                    <a:pt x="8208" y="1"/>
                  </a:moveTo>
                  <a:cubicBezTo>
                    <a:pt x="8029" y="1"/>
                    <a:pt x="7887" y="144"/>
                    <a:pt x="7887" y="322"/>
                  </a:cubicBezTo>
                  <a:lnTo>
                    <a:pt x="7887" y="929"/>
                  </a:lnTo>
                  <a:cubicBezTo>
                    <a:pt x="7887" y="1089"/>
                    <a:pt x="7994" y="1214"/>
                    <a:pt x="8154" y="1250"/>
                  </a:cubicBezTo>
                  <a:lnTo>
                    <a:pt x="7994" y="4854"/>
                  </a:lnTo>
                  <a:cubicBezTo>
                    <a:pt x="7815" y="4908"/>
                    <a:pt x="7690" y="5068"/>
                    <a:pt x="7690" y="5264"/>
                  </a:cubicBezTo>
                  <a:lnTo>
                    <a:pt x="7690" y="5425"/>
                  </a:lnTo>
                  <a:lnTo>
                    <a:pt x="7191" y="5425"/>
                  </a:lnTo>
                  <a:lnTo>
                    <a:pt x="7191" y="3891"/>
                  </a:lnTo>
                  <a:cubicBezTo>
                    <a:pt x="7191" y="3766"/>
                    <a:pt x="7137" y="3641"/>
                    <a:pt x="7012" y="3587"/>
                  </a:cubicBezTo>
                  <a:cubicBezTo>
                    <a:pt x="6959" y="3552"/>
                    <a:pt x="6905" y="3534"/>
                    <a:pt x="6852" y="3534"/>
                  </a:cubicBezTo>
                  <a:cubicBezTo>
                    <a:pt x="6780" y="3534"/>
                    <a:pt x="6709" y="3569"/>
                    <a:pt x="6655" y="3605"/>
                  </a:cubicBezTo>
                  <a:lnTo>
                    <a:pt x="5121" y="4640"/>
                  </a:lnTo>
                  <a:lnTo>
                    <a:pt x="5121" y="3891"/>
                  </a:lnTo>
                  <a:cubicBezTo>
                    <a:pt x="5121" y="3766"/>
                    <a:pt x="5050" y="3641"/>
                    <a:pt x="4943" y="3587"/>
                  </a:cubicBezTo>
                  <a:cubicBezTo>
                    <a:pt x="4889" y="3552"/>
                    <a:pt x="4836" y="3534"/>
                    <a:pt x="4782" y="3534"/>
                  </a:cubicBezTo>
                  <a:cubicBezTo>
                    <a:pt x="4711" y="3534"/>
                    <a:pt x="4639" y="3569"/>
                    <a:pt x="4586" y="3605"/>
                  </a:cubicBezTo>
                  <a:lnTo>
                    <a:pt x="2998" y="4693"/>
                  </a:lnTo>
                  <a:lnTo>
                    <a:pt x="2998" y="3891"/>
                  </a:lnTo>
                  <a:cubicBezTo>
                    <a:pt x="2998" y="3766"/>
                    <a:pt x="2926" y="3641"/>
                    <a:pt x="2801" y="3587"/>
                  </a:cubicBezTo>
                  <a:cubicBezTo>
                    <a:pt x="2766" y="3552"/>
                    <a:pt x="2712" y="3534"/>
                    <a:pt x="2641" y="3534"/>
                  </a:cubicBezTo>
                  <a:cubicBezTo>
                    <a:pt x="2570" y="3534"/>
                    <a:pt x="2516" y="3569"/>
                    <a:pt x="2445" y="3605"/>
                  </a:cubicBezTo>
                  <a:lnTo>
                    <a:pt x="500" y="4943"/>
                  </a:lnTo>
                  <a:cubicBezTo>
                    <a:pt x="411" y="4997"/>
                    <a:pt x="357" y="5104"/>
                    <a:pt x="357" y="5229"/>
                  </a:cubicBezTo>
                  <a:lnTo>
                    <a:pt x="357" y="9850"/>
                  </a:lnTo>
                  <a:cubicBezTo>
                    <a:pt x="143" y="9868"/>
                    <a:pt x="0" y="10046"/>
                    <a:pt x="0" y="10242"/>
                  </a:cubicBezTo>
                  <a:lnTo>
                    <a:pt x="0" y="10474"/>
                  </a:lnTo>
                  <a:cubicBezTo>
                    <a:pt x="0" y="10689"/>
                    <a:pt x="179" y="10867"/>
                    <a:pt x="393" y="10867"/>
                  </a:cubicBezTo>
                  <a:lnTo>
                    <a:pt x="11437" y="10867"/>
                  </a:lnTo>
                  <a:cubicBezTo>
                    <a:pt x="11651" y="10867"/>
                    <a:pt x="11830" y="10689"/>
                    <a:pt x="11830" y="10474"/>
                  </a:cubicBezTo>
                  <a:lnTo>
                    <a:pt x="11830" y="10242"/>
                  </a:lnTo>
                  <a:cubicBezTo>
                    <a:pt x="11830" y="10028"/>
                    <a:pt x="11651" y="9850"/>
                    <a:pt x="11437" y="9832"/>
                  </a:cubicBezTo>
                  <a:lnTo>
                    <a:pt x="11437" y="5835"/>
                  </a:lnTo>
                  <a:cubicBezTo>
                    <a:pt x="11437" y="5603"/>
                    <a:pt x="11241" y="5425"/>
                    <a:pt x="11009" y="5425"/>
                  </a:cubicBezTo>
                  <a:lnTo>
                    <a:pt x="10581" y="5425"/>
                  </a:lnTo>
                  <a:lnTo>
                    <a:pt x="10581" y="5264"/>
                  </a:lnTo>
                  <a:cubicBezTo>
                    <a:pt x="10581" y="5068"/>
                    <a:pt x="10438" y="4908"/>
                    <a:pt x="10260" y="4854"/>
                  </a:cubicBezTo>
                  <a:lnTo>
                    <a:pt x="10081" y="1250"/>
                  </a:lnTo>
                  <a:cubicBezTo>
                    <a:pt x="10260" y="1232"/>
                    <a:pt x="10385" y="1089"/>
                    <a:pt x="10385" y="929"/>
                  </a:cubicBezTo>
                  <a:lnTo>
                    <a:pt x="10385" y="322"/>
                  </a:lnTo>
                  <a:cubicBezTo>
                    <a:pt x="10385" y="144"/>
                    <a:pt x="10242" y="1"/>
                    <a:pt x="10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3"/>
          <p:cNvGrpSpPr/>
          <p:nvPr/>
        </p:nvGrpSpPr>
        <p:grpSpPr>
          <a:xfrm>
            <a:off x="7404766" y="3493479"/>
            <a:ext cx="297939" cy="374693"/>
            <a:chOff x="2899800" y="2621750"/>
            <a:chExt cx="235525" cy="296200"/>
          </a:xfrm>
        </p:grpSpPr>
        <p:sp>
          <p:nvSpPr>
            <p:cNvPr id="305" name="Google Shape;305;p33"/>
            <p:cNvSpPr/>
            <p:nvPr/>
          </p:nvSpPr>
          <p:spPr>
            <a:xfrm>
              <a:off x="3058600" y="2785900"/>
              <a:ext cx="66475" cy="75850"/>
            </a:xfrm>
            <a:custGeom>
              <a:avLst/>
              <a:gdLst/>
              <a:ahLst/>
              <a:cxnLst/>
              <a:rect l="l" t="t" r="r" b="b"/>
              <a:pathLst>
                <a:path w="2659" h="3034" extrusionOk="0">
                  <a:moveTo>
                    <a:pt x="1338" y="0"/>
                  </a:moveTo>
                  <a:cubicBezTo>
                    <a:pt x="1249" y="0"/>
                    <a:pt x="1160" y="36"/>
                    <a:pt x="1088" y="107"/>
                  </a:cubicBezTo>
                  <a:lnTo>
                    <a:pt x="446" y="999"/>
                  </a:lnTo>
                  <a:cubicBezTo>
                    <a:pt x="0" y="1553"/>
                    <a:pt x="18" y="2231"/>
                    <a:pt x="464" y="2677"/>
                  </a:cubicBezTo>
                  <a:cubicBezTo>
                    <a:pt x="696" y="2909"/>
                    <a:pt x="1017" y="3034"/>
                    <a:pt x="1338" y="3034"/>
                  </a:cubicBezTo>
                  <a:cubicBezTo>
                    <a:pt x="1677" y="3034"/>
                    <a:pt x="1981" y="2909"/>
                    <a:pt x="2213" y="2677"/>
                  </a:cubicBezTo>
                  <a:cubicBezTo>
                    <a:pt x="2605" y="2284"/>
                    <a:pt x="2659" y="1695"/>
                    <a:pt x="2355" y="1178"/>
                  </a:cubicBezTo>
                  <a:cubicBezTo>
                    <a:pt x="2331" y="1117"/>
                    <a:pt x="2265" y="1089"/>
                    <a:pt x="2203" y="1089"/>
                  </a:cubicBezTo>
                  <a:cubicBezTo>
                    <a:pt x="2174" y="1089"/>
                    <a:pt x="2146" y="1095"/>
                    <a:pt x="2123" y="1107"/>
                  </a:cubicBezTo>
                  <a:cubicBezTo>
                    <a:pt x="2034" y="1160"/>
                    <a:pt x="1998" y="1267"/>
                    <a:pt x="2052" y="1356"/>
                  </a:cubicBezTo>
                  <a:cubicBezTo>
                    <a:pt x="2266" y="1749"/>
                    <a:pt x="2230" y="2141"/>
                    <a:pt x="1963" y="2427"/>
                  </a:cubicBezTo>
                  <a:cubicBezTo>
                    <a:pt x="1784" y="2587"/>
                    <a:pt x="1570" y="2677"/>
                    <a:pt x="1338" y="2677"/>
                  </a:cubicBezTo>
                  <a:cubicBezTo>
                    <a:pt x="1106" y="2677"/>
                    <a:pt x="892" y="2587"/>
                    <a:pt x="732" y="2427"/>
                  </a:cubicBezTo>
                  <a:cubicBezTo>
                    <a:pt x="393" y="2106"/>
                    <a:pt x="410" y="1624"/>
                    <a:pt x="732" y="1214"/>
                  </a:cubicBezTo>
                  <a:lnTo>
                    <a:pt x="1338" y="393"/>
                  </a:lnTo>
                  <a:lnTo>
                    <a:pt x="1677" y="857"/>
                  </a:lnTo>
                  <a:cubicBezTo>
                    <a:pt x="1710" y="900"/>
                    <a:pt x="1768" y="924"/>
                    <a:pt x="1825" y="924"/>
                  </a:cubicBezTo>
                  <a:cubicBezTo>
                    <a:pt x="1862" y="924"/>
                    <a:pt x="1899" y="914"/>
                    <a:pt x="1927" y="892"/>
                  </a:cubicBezTo>
                  <a:cubicBezTo>
                    <a:pt x="2016" y="821"/>
                    <a:pt x="2034" y="714"/>
                    <a:pt x="1963" y="625"/>
                  </a:cubicBezTo>
                  <a:lnTo>
                    <a:pt x="1588" y="107"/>
                  </a:lnTo>
                  <a:cubicBezTo>
                    <a:pt x="1535" y="36"/>
                    <a:pt x="1427" y="0"/>
                    <a:pt x="1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3091600" y="2874225"/>
              <a:ext cx="43725" cy="43725"/>
            </a:xfrm>
            <a:custGeom>
              <a:avLst/>
              <a:gdLst/>
              <a:ahLst/>
              <a:cxnLst/>
              <a:rect l="l" t="t" r="r" b="b"/>
              <a:pathLst>
                <a:path w="1749" h="1749" extrusionOk="0">
                  <a:moveTo>
                    <a:pt x="875" y="357"/>
                  </a:moveTo>
                  <a:cubicBezTo>
                    <a:pt x="1160" y="357"/>
                    <a:pt x="1392" y="589"/>
                    <a:pt x="1392" y="874"/>
                  </a:cubicBezTo>
                  <a:cubicBezTo>
                    <a:pt x="1392" y="1160"/>
                    <a:pt x="1160" y="1392"/>
                    <a:pt x="875" y="1392"/>
                  </a:cubicBezTo>
                  <a:cubicBezTo>
                    <a:pt x="589" y="1392"/>
                    <a:pt x="357" y="1160"/>
                    <a:pt x="357" y="874"/>
                  </a:cubicBezTo>
                  <a:cubicBezTo>
                    <a:pt x="357" y="589"/>
                    <a:pt x="589" y="357"/>
                    <a:pt x="875" y="357"/>
                  </a:cubicBezTo>
                  <a:close/>
                  <a:moveTo>
                    <a:pt x="875" y="0"/>
                  </a:moveTo>
                  <a:cubicBezTo>
                    <a:pt x="393" y="0"/>
                    <a:pt x="0" y="393"/>
                    <a:pt x="0" y="874"/>
                  </a:cubicBezTo>
                  <a:cubicBezTo>
                    <a:pt x="0" y="1356"/>
                    <a:pt x="393" y="1749"/>
                    <a:pt x="875" y="1749"/>
                  </a:cubicBezTo>
                  <a:cubicBezTo>
                    <a:pt x="1356" y="1749"/>
                    <a:pt x="1749" y="1356"/>
                    <a:pt x="1749" y="874"/>
                  </a:cubicBezTo>
                  <a:cubicBezTo>
                    <a:pt x="1749" y="393"/>
                    <a:pt x="1356" y="0"/>
                    <a:pt x="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3048775" y="2867525"/>
              <a:ext cx="28575" cy="28575"/>
            </a:xfrm>
            <a:custGeom>
              <a:avLst/>
              <a:gdLst/>
              <a:ahLst/>
              <a:cxnLst/>
              <a:rect l="l" t="t" r="r" b="b"/>
              <a:pathLst>
                <a:path w="1143" h="1143" extrusionOk="0">
                  <a:moveTo>
                    <a:pt x="571" y="357"/>
                  </a:moveTo>
                  <a:cubicBezTo>
                    <a:pt x="696" y="357"/>
                    <a:pt x="786" y="447"/>
                    <a:pt x="786" y="571"/>
                  </a:cubicBezTo>
                  <a:cubicBezTo>
                    <a:pt x="786" y="696"/>
                    <a:pt x="696" y="786"/>
                    <a:pt x="571" y="786"/>
                  </a:cubicBezTo>
                  <a:cubicBezTo>
                    <a:pt x="447" y="786"/>
                    <a:pt x="357" y="696"/>
                    <a:pt x="357" y="571"/>
                  </a:cubicBezTo>
                  <a:cubicBezTo>
                    <a:pt x="357" y="447"/>
                    <a:pt x="447" y="357"/>
                    <a:pt x="571" y="357"/>
                  </a:cubicBezTo>
                  <a:close/>
                  <a:moveTo>
                    <a:pt x="571" y="0"/>
                  </a:moveTo>
                  <a:cubicBezTo>
                    <a:pt x="250" y="0"/>
                    <a:pt x="1" y="250"/>
                    <a:pt x="1" y="571"/>
                  </a:cubicBezTo>
                  <a:cubicBezTo>
                    <a:pt x="1" y="893"/>
                    <a:pt x="250" y="1142"/>
                    <a:pt x="571" y="1142"/>
                  </a:cubicBezTo>
                  <a:cubicBezTo>
                    <a:pt x="893" y="1142"/>
                    <a:pt x="1142" y="893"/>
                    <a:pt x="1142" y="571"/>
                  </a:cubicBezTo>
                  <a:cubicBezTo>
                    <a:pt x="1142" y="250"/>
                    <a:pt x="893" y="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899800" y="2621750"/>
              <a:ext cx="226175" cy="157025"/>
            </a:xfrm>
            <a:custGeom>
              <a:avLst/>
              <a:gdLst/>
              <a:ahLst/>
              <a:cxnLst/>
              <a:rect l="l" t="t" r="r" b="b"/>
              <a:pathLst>
                <a:path w="9047" h="6281" extrusionOk="0">
                  <a:moveTo>
                    <a:pt x="4764" y="375"/>
                  </a:moveTo>
                  <a:cubicBezTo>
                    <a:pt x="4871" y="375"/>
                    <a:pt x="4942" y="446"/>
                    <a:pt x="4942" y="535"/>
                  </a:cubicBezTo>
                  <a:lnTo>
                    <a:pt x="4942" y="643"/>
                  </a:lnTo>
                  <a:cubicBezTo>
                    <a:pt x="4853" y="643"/>
                    <a:pt x="4764" y="732"/>
                    <a:pt x="4764" y="821"/>
                  </a:cubicBezTo>
                  <a:cubicBezTo>
                    <a:pt x="4764" y="928"/>
                    <a:pt x="4853" y="999"/>
                    <a:pt x="4942" y="999"/>
                  </a:cubicBezTo>
                  <a:lnTo>
                    <a:pt x="5745" y="999"/>
                  </a:lnTo>
                  <a:cubicBezTo>
                    <a:pt x="5799" y="999"/>
                    <a:pt x="5835" y="1053"/>
                    <a:pt x="5835" y="1106"/>
                  </a:cubicBezTo>
                  <a:lnTo>
                    <a:pt x="5835" y="1321"/>
                  </a:lnTo>
                  <a:cubicBezTo>
                    <a:pt x="5835" y="1374"/>
                    <a:pt x="5799" y="1410"/>
                    <a:pt x="5745" y="1410"/>
                  </a:cubicBezTo>
                  <a:lnTo>
                    <a:pt x="3105" y="1410"/>
                  </a:lnTo>
                  <a:cubicBezTo>
                    <a:pt x="3051" y="1410"/>
                    <a:pt x="3015" y="1374"/>
                    <a:pt x="3015" y="1321"/>
                  </a:cubicBezTo>
                  <a:lnTo>
                    <a:pt x="3015" y="1106"/>
                  </a:lnTo>
                  <a:cubicBezTo>
                    <a:pt x="3015" y="1053"/>
                    <a:pt x="3051" y="999"/>
                    <a:pt x="3105" y="999"/>
                  </a:cubicBezTo>
                  <a:lnTo>
                    <a:pt x="4282" y="999"/>
                  </a:lnTo>
                  <a:cubicBezTo>
                    <a:pt x="4372" y="999"/>
                    <a:pt x="4461" y="928"/>
                    <a:pt x="4461" y="821"/>
                  </a:cubicBezTo>
                  <a:cubicBezTo>
                    <a:pt x="4461" y="732"/>
                    <a:pt x="4372" y="643"/>
                    <a:pt x="4282" y="643"/>
                  </a:cubicBezTo>
                  <a:lnTo>
                    <a:pt x="3908" y="643"/>
                  </a:lnTo>
                  <a:lnTo>
                    <a:pt x="3908" y="535"/>
                  </a:lnTo>
                  <a:cubicBezTo>
                    <a:pt x="3908" y="446"/>
                    <a:pt x="3979" y="375"/>
                    <a:pt x="4086" y="375"/>
                  </a:cubicBezTo>
                  <a:close/>
                  <a:moveTo>
                    <a:pt x="4514" y="1767"/>
                  </a:moveTo>
                  <a:lnTo>
                    <a:pt x="4514" y="1981"/>
                  </a:lnTo>
                  <a:lnTo>
                    <a:pt x="4336" y="1981"/>
                  </a:lnTo>
                  <a:lnTo>
                    <a:pt x="4336" y="1767"/>
                  </a:lnTo>
                  <a:close/>
                  <a:moveTo>
                    <a:pt x="5353" y="2355"/>
                  </a:moveTo>
                  <a:cubicBezTo>
                    <a:pt x="5460" y="2355"/>
                    <a:pt x="5549" y="2427"/>
                    <a:pt x="5549" y="2534"/>
                  </a:cubicBezTo>
                  <a:lnTo>
                    <a:pt x="5549" y="3801"/>
                  </a:lnTo>
                  <a:cubicBezTo>
                    <a:pt x="5549" y="3908"/>
                    <a:pt x="5460" y="3979"/>
                    <a:pt x="5353" y="3979"/>
                  </a:cubicBezTo>
                  <a:lnTo>
                    <a:pt x="3497" y="3979"/>
                  </a:lnTo>
                  <a:cubicBezTo>
                    <a:pt x="3390" y="3979"/>
                    <a:pt x="3301" y="3908"/>
                    <a:pt x="3301" y="3801"/>
                  </a:cubicBezTo>
                  <a:lnTo>
                    <a:pt x="3301" y="2534"/>
                  </a:lnTo>
                  <a:cubicBezTo>
                    <a:pt x="3301" y="2427"/>
                    <a:pt x="3390" y="2355"/>
                    <a:pt x="3497" y="2355"/>
                  </a:cubicBezTo>
                  <a:close/>
                  <a:moveTo>
                    <a:pt x="874" y="1731"/>
                  </a:moveTo>
                  <a:cubicBezTo>
                    <a:pt x="910" y="1731"/>
                    <a:pt x="946" y="1749"/>
                    <a:pt x="946" y="1784"/>
                  </a:cubicBezTo>
                  <a:lnTo>
                    <a:pt x="946" y="2784"/>
                  </a:lnTo>
                  <a:cubicBezTo>
                    <a:pt x="946" y="2891"/>
                    <a:pt x="1017" y="2962"/>
                    <a:pt x="1124" y="2962"/>
                  </a:cubicBezTo>
                  <a:cubicBezTo>
                    <a:pt x="1213" y="2962"/>
                    <a:pt x="1303" y="2891"/>
                    <a:pt x="1303" y="2784"/>
                  </a:cubicBezTo>
                  <a:lnTo>
                    <a:pt x="1303" y="2694"/>
                  </a:lnTo>
                  <a:lnTo>
                    <a:pt x="2944" y="2694"/>
                  </a:lnTo>
                  <a:lnTo>
                    <a:pt x="2944" y="3747"/>
                  </a:lnTo>
                  <a:lnTo>
                    <a:pt x="1303" y="3747"/>
                  </a:lnTo>
                  <a:lnTo>
                    <a:pt x="1303" y="3479"/>
                  </a:lnTo>
                  <a:cubicBezTo>
                    <a:pt x="1303" y="3390"/>
                    <a:pt x="1213" y="3301"/>
                    <a:pt x="1124" y="3301"/>
                  </a:cubicBezTo>
                  <a:cubicBezTo>
                    <a:pt x="1017" y="3301"/>
                    <a:pt x="946" y="3390"/>
                    <a:pt x="946" y="3479"/>
                  </a:cubicBezTo>
                  <a:lnTo>
                    <a:pt x="946" y="5157"/>
                  </a:lnTo>
                  <a:cubicBezTo>
                    <a:pt x="946" y="5192"/>
                    <a:pt x="910" y="5210"/>
                    <a:pt x="874" y="5210"/>
                  </a:cubicBezTo>
                  <a:lnTo>
                    <a:pt x="410" y="5210"/>
                  </a:lnTo>
                  <a:cubicBezTo>
                    <a:pt x="393" y="5210"/>
                    <a:pt x="357" y="5192"/>
                    <a:pt x="357" y="5157"/>
                  </a:cubicBezTo>
                  <a:lnTo>
                    <a:pt x="357" y="1784"/>
                  </a:lnTo>
                  <a:cubicBezTo>
                    <a:pt x="357" y="1749"/>
                    <a:pt x="393" y="1731"/>
                    <a:pt x="410" y="1731"/>
                  </a:cubicBezTo>
                  <a:close/>
                  <a:moveTo>
                    <a:pt x="7048" y="2694"/>
                  </a:moveTo>
                  <a:cubicBezTo>
                    <a:pt x="7672" y="2694"/>
                    <a:pt x="8190" y="3194"/>
                    <a:pt x="8190" y="3836"/>
                  </a:cubicBezTo>
                  <a:lnTo>
                    <a:pt x="8190" y="5085"/>
                  </a:lnTo>
                  <a:cubicBezTo>
                    <a:pt x="8118" y="5103"/>
                    <a:pt x="8065" y="5175"/>
                    <a:pt x="8065" y="5264"/>
                  </a:cubicBezTo>
                  <a:cubicBezTo>
                    <a:pt x="8065" y="5353"/>
                    <a:pt x="8136" y="5442"/>
                    <a:pt x="8243" y="5442"/>
                  </a:cubicBezTo>
                  <a:lnTo>
                    <a:pt x="8565" y="5442"/>
                  </a:lnTo>
                  <a:cubicBezTo>
                    <a:pt x="8636" y="5442"/>
                    <a:pt x="8689" y="5496"/>
                    <a:pt x="8689" y="5549"/>
                  </a:cubicBezTo>
                  <a:lnTo>
                    <a:pt x="8689" y="5799"/>
                  </a:lnTo>
                  <a:cubicBezTo>
                    <a:pt x="8689" y="5853"/>
                    <a:pt x="8636" y="5906"/>
                    <a:pt x="8565" y="5906"/>
                  </a:cubicBezTo>
                  <a:lnTo>
                    <a:pt x="6709" y="5906"/>
                  </a:lnTo>
                  <a:cubicBezTo>
                    <a:pt x="6655" y="5906"/>
                    <a:pt x="6602" y="5853"/>
                    <a:pt x="6602" y="5799"/>
                  </a:cubicBezTo>
                  <a:lnTo>
                    <a:pt x="6602" y="5549"/>
                  </a:lnTo>
                  <a:cubicBezTo>
                    <a:pt x="6602" y="5496"/>
                    <a:pt x="6655" y="5442"/>
                    <a:pt x="6709" y="5442"/>
                  </a:cubicBezTo>
                  <a:lnTo>
                    <a:pt x="7458" y="5442"/>
                  </a:lnTo>
                  <a:cubicBezTo>
                    <a:pt x="7565" y="5442"/>
                    <a:pt x="7655" y="5353"/>
                    <a:pt x="7655" y="5264"/>
                  </a:cubicBezTo>
                  <a:cubicBezTo>
                    <a:pt x="7655" y="5157"/>
                    <a:pt x="7565" y="5085"/>
                    <a:pt x="7458" y="5085"/>
                  </a:cubicBezTo>
                  <a:lnTo>
                    <a:pt x="7119" y="5085"/>
                  </a:lnTo>
                  <a:lnTo>
                    <a:pt x="7119" y="3926"/>
                  </a:lnTo>
                  <a:cubicBezTo>
                    <a:pt x="7119" y="3836"/>
                    <a:pt x="7048" y="3747"/>
                    <a:pt x="6941" y="3747"/>
                  </a:cubicBezTo>
                  <a:lnTo>
                    <a:pt x="5906" y="3747"/>
                  </a:lnTo>
                  <a:lnTo>
                    <a:pt x="5906" y="2694"/>
                  </a:lnTo>
                  <a:close/>
                  <a:moveTo>
                    <a:pt x="4086" y="0"/>
                  </a:moveTo>
                  <a:cubicBezTo>
                    <a:pt x="3783" y="0"/>
                    <a:pt x="3551" y="250"/>
                    <a:pt x="3551" y="535"/>
                  </a:cubicBezTo>
                  <a:lnTo>
                    <a:pt x="3551" y="643"/>
                  </a:lnTo>
                  <a:lnTo>
                    <a:pt x="3105" y="643"/>
                  </a:lnTo>
                  <a:cubicBezTo>
                    <a:pt x="2855" y="643"/>
                    <a:pt x="2659" y="839"/>
                    <a:pt x="2659" y="1106"/>
                  </a:cubicBezTo>
                  <a:lnTo>
                    <a:pt x="2659" y="1321"/>
                  </a:lnTo>
                  <a:cubicBezTo>
                    <a:pt x="2659" y="1570"/>
                    <a:pt x="2855" y="1767"/>
                    <a:pt x="3105" y="1767"/>
                  </a:cubicBezTo>
                  <a:lnTo>
                    <a:pt x="3961" y="1767"/>
                  </a:lnTo>
                  <a:lnTo>
                    <a:pt x="3961" y="1981"/>
                  </a:lnTo>
                  <a:lnTo>
                    <a:pt x="3497" y="1981"/>
                  </a:lnTo>
                  <a:cubicBezTo>
                    <a:pt x="3265" y="1981"/>
                    <a:pt x="3069" y="2123"/>
                    <a:pt x="2980" y="2320"/>
                  </a:cubicBezTo>
                  <a:lnTo>
                    <a:pt x="1303" y="2320"/>
                  </a:lnTo>
                  <a:lnTo>
                    <a:pt x="1303" y="1784"/>
                  </a:lnTo>
                  <a:cubicBezTo>
                    <a:pt x="1303" y="1552"/>
                    <a:pt x="1106" y="1356"/>
                    <a:pt x="874" y="1356"/>
                  </a:cubicBezTo>
                  <a:lnTo>
                    <a:pt x="410" y="1356"/>
                  </a:lnTo>
                  <a:cubicBezTo>
                    <a:pt x="179" y="1356"/>
                    <a:pt x="0" y="1552"/>
                    <a:pt x="0" y="1784"/>
                  </a:cubicBezTo>
                  <a:lnTo>
                    <a:pt x="0" y="5157"/>
                  </a:lnTo>
                  <a:cubicBezTo>
                    <a:pt x="0" y="5389"/>
                    <a:pt x="179" y="5585"/>
                    <a:pt x="410" y="5585"/>
                  </a:cubicBezTo>
                  <a:lnTo>
                    <a:pt x="874" y="5585"/>
                  </a:lnTo>
                  <a:cubicBezTo>
                    <a:pt x="1106" y="5585"/>
                    <a:pt x="1303" y="5389"/>
                    <a:pt x="1303" y="5157"/>
                  </a:cubicBezTo>
                  <a:lnTo>
                    <a:pt x="1303" y="4122"/>
                  </a:lnTo>
                  <a:lnTo>
                    <a:pt x="3051" y="4122"/>
                  </a:lnTo>
                  <a:cubicBezTo>
                    <a:pt x="3140" y="4265"/>
                    <a:pt x="3319" y="4354"/>
                    <a:pt x="3497" y="4354"/>
                  </a:cubicBezTo>
                  <a:lnTo>
                    <a:pt x="5353" y="4354"/>
                  </a:lnTo>
                  <a:cubicBezTo>
                    <a:pt x="5531" y="4354"/>
                    <a:pt x="5710" y="4265"/>
                    <a:pt x="5799" y="4122"/>
                  </a:cubicBezTo>
                  <a:lnTo>
                    <a:pt x="6762" y="4122"/>
                  </a:lnTo>
                  <a:lnTo>
                    <a:pt x="6762" y="5085"/>
                  </a:lnTo>
                  <a:lnTo>
                    <a:pt x="6709" y="5085"/>
                  </a:lnTo>
                  <a:cubicBezTo>
                    <a:pt x="6459" y="5085"/>
                    <a:pt x="6245" y="5299"/>
                    <a:pt x="6245" y="5549"/>
                  </a:cubicBezTo>
                  <a:lnTo>
                    <a:pt x="6245" y="5799"/>
                  </a:lnTo>
                  <a:cubicBezTo>
                    <a:pt x="6245" y="6067"/>
                    <a:pt x="6459" y="6281"/>
                    <a:pt x="6709" y="6281"/>
                  </a:cubicBezTo>
                  <a:lnTo>
                    <a:pt x="8565" y="6281"/>
                  </a:lnTo>
                  <a:cubicBezTo>
                    <a:pt x="8832" y="6281"/>
                    <a:pt x="9046" y="6067"/>
                    <a:pt x="9046" y="5799"/>
                  </a:cubicBezTo>
                  <a:lnTo>
                    <a:pt x="9046" y="5549"/>
                  </a:lnTo>
                  <a:cubicBezTo>
                    <a:pt x="9046" y="5299"/>
                    <a:pt x="8832" y="5085"/>
                    <a:pt x="8565" y="5085"/>
                  </a:cubicBezTo>
                  <a:lnTo>
                    <a:pt x="8547" y="5085"/>
                  </a:lnTo>
                  <a:lnTo>
                    <a:pt x="8547" y="3836"/>
                  </a:lnTo>
                  <a:cubicBezTo>
                    <a:pt x="8547" y="2998"/>
                    <a:pt x="7887" y="2320"/>
                    <a:pt x="7048" y="2320"/>
                  </a:cubicBezTo>
                  <a:lnTo>
                    <a:pt x="5870" y="2320"/>
                  </a:lnTo>
                  <a:cubicBezTo>
                    <a:pt x="5781" y="2123"/>
                    <a:pt x="5585" y="1981"/>
                    <a:pt x="5353" y="1981"/>
                  </a:cubicBezTo>
                  <a:lnTo>
                    <a:pt x="4889" y="1981"/>
                  </a:lnTo>
                  <a:lnTo>
                    <a:pt x="4889" y="1767"/>
                  </a:lnTo>
                  <a:lnTo>
                    <a:pt x="5745" y="1767"/>
                  </a:lnTo>
                  <a:cubicBezTo>
                    <a:pt x="5995" y="1767"/>
                    <a:pt x="6209" y="1570"/>
                    <a:pt x="6209" y="1321"/>
                  </a:cubicBezTo>
                  <a:lnTo>
                    <a:pt x="6209" y="1106"/>
                  </a:lnTo>
                  <a:cubicBezTo>
                    <a:pt x="6209" y="839"/>
                    <a:pt x="5995" y="643"/>
                    <a:pt x="5745" y="643"/>
                  </a:cubicBezTo>
                  <a:lnTo>
                    <a:pt x="5299" y="643"/>
                  </a:lnTo>
                  <a:lnTo>
                    <a:pt x="5299" y="535"/>
                  </a:lnTo>
                  <a:cubicBezTo>
                    <a:pt x="5299" y="250"/>
                    <a:pt x="5067" y="0"/>
                    <a:pt x="4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3"/>
          <p:cNvGrpSpPr/>
          <p:nvPr/>
        </p:nvGrpSpPr>
        <p:grpSpPr>
          <a:xfrm>
            <a:off x="7896778" y="537213"/>
            <a:ext cx="613849" cy="147600"/>
            <a:chOff x="7896778" y="539500"/>
            <a:chExt cx="613849" cy="147600"/>
          </a:xfrm>
        </p:grpSpPr>
        <p:sp>
          <p:nvSpPr>
            <p:cNvPr id="310" name="Google Shape;310;p33"/>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77;p33">
            <a:extLst>
              <a:ext uri="{FF2B5EF4-FFF2-40B4-BE49-F238E27FC236}">
                <a16:creationId xmlns:a16="http://schemas.microsoft.com/office/drawing/2014/main" id="{0EE07EAE-1E2D-5D5A-0255-80AAF59F2877}"/>
              </a:ext>
            </a:extLst>
          </p:cNvPr>
          <p:cNvSpPr/>
          <p:nvPr/>
        </p:nvSpPr>
        <p:spPr>
          <a:xfrm>
            <a:off x="846722" y="1362177"/>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277;p33">
            <a:extLst>
              <a:ext uri="{FF2B5EF4-FFF2-40B4-BE49-F238E27FC236}">
                <a16:creationId xmlns:a16="http://schemas.microsoft.com/office/drawing/2014/main" id="{FAC13AF1-A550-E6E8-0F9A-6E2CE384653A}"/>
              </a:ext>
            </a:extLst>
          </p:cNvPr>
          <p:cNvSpPr/>
          <p:nvPr/>
        </p:nvSpPr>
        <p:spPr>
          <a:xfrm>
            <a:off x="2435430" y="1356910"/>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78;p33">
            <a:extLst>
              <a:ext uri="{FF2B5EF4-FFF2-40B4-BE49-F238E27FC236}">
                <a16:creationId xmlns:a16="http://schemas.microsoft.com/office/drawing/2014/main" id="{7D2F89F3-A274-FFB0-C50A-D7C98B6C728B}"/>
              </a:ext>
            </a:extLst>
          </p:cNvPr>
          <p:cNvSpPr txBox="1">
            <a:spLocks/>
          </p:cNvSpPr>
          <p:nvPr/>
        </p:nvSpPr>
        <p:spPr>
          <a:xfrm>
            <a:off x="2501430" y="1481110"/>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02</a:t>
            </a:r>
          </a:p>
        </p:txBody>
      </p:sp>
      <p:sp>
        <p:nvSpPr>
          <p:cNvPr id="6" name="Google Shape;278;p33">
            <a:extLst>
              <a:ext uri="{FF2B5EF4-FFF2-40B4-BE49-F238E27FC236}">
                <a16:creationId xmlns:a16="http://schemas.microsoft.com/office/drawing/2014/main" id="{8CD441F2-B310-11F2-FB0F-F0FA9B7FD7F4}"/>
              </a:ext>
            </a:extLst>
          </p:cNvPr>
          <p:cNvSpPr txBox="1">
            <a:spLocks/>
          </p:cNvSpPr>
          <p:nvPr/>
        </p:nvSpPr>
        <p:spPr>
          <a:xfrm>
            <a:off x="912722" y="1471137"/>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01</a:t>
            </a:r>
          </a:p>
        </p:txBody>
      </p:sp>
      <p:sp>
        <p:nvSpPr>
          <p:cNvPr id="7" name="Google Shape;259;p33">
            <a:extLst>
              <a:ext uri="{FF2B5EF4-FFF2-40B4-BE49-F238E27FC236}">
                <a16:creationId xmlns:a16="http://schemas.microsoft.com/office/drawing/2014/main" id="{352DBF47-2320-6C0A-A720-260495AA842A}"/>
              </a:ext>
            </a:extLst>
          </p:cNvPr>
          <p:cNvSpPr txBox="1"/>
          <p:nvPr/>
        </p:nvSpPr>
        <p:spPr>
          <a:xfrm>
            <a:off x="1960508" y="1990711"/>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700" b="1" dirty="0">
                <a:solidFill>
                  <a:schemeClr val="dk1"/>
                </a:solidFill>
                <a:latin typeface="Times New Roman" panose="02020603050405020304" pitchFamily="18" charset="0"/>
                <a:ea typeface="Roboto"/>
                <a:cs typeface="Times New Roman" panose="02020603050405020304" pitchFamily="18" charset="0"/>
                <a:sym typeface="Roboto"/>
              </a:rPr>
              <a:t>Humidity</a:t>
            </a:r>
            <a:endParaRPr sz="17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8" name="Google Shape;259;p33">
            <a:extLst>
              <a:ext uri="{FF2B5EF4-FFF2-40B4-BE49-F238E27FC236}">
                <a16:creationId xmlns:a16="http://schemas.microsoft.com/office/drawing/2014/main" id="{5CEDB6FE-82B5-9524-1308-3A3E1DD801A3}"/>
              </a:ext>
            </a:extLst>
          </p:cNvPr>
          <p:cNvSpPr txBox="1"/>
          <p:nvPr/>
        </p:nvSpPr>
        <p:spPr>
          <a:xfrm>
            <a:off x="409226" y="2000309"/>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City attributes</a:t>
            </a:r>
          </a:p>
        </p:txBody>
      </p:sp>
      <p:sp>
        <p:nvSpPr>
          <p:cNvPr id="9" name="Google Shape;263;p33">
            <a:extLst>
              <a:ext uri="{FF2B5EF4-FFF2-40B4-BE49-F238E27FC236}">
                <a16:creationId xmlns:a16="http://schemas.microsoft.com/office/drawing/2014/main" id="{EEAE7E1C-3D1F-D45F-7D70-5E86BD0EA5BF}"/>
              </a:ext>
            </a:extLst>
          </p:cNvPr>
          <p:cNvSpPr/>
          <p:nvPr/>
        </p:nvSpPr>
        <p:spPr>
          <a:xfrm>
            <a:off x="618891" y="3137150"/>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3;p33">
            <a:extLst>
              <a:ext uri="{FF2B5EF4-FFF2-40B4-BE49-F238E27FC236}">
                <a16:creationId xmlns:a16="http://schemas.microsoft.com/office/drawing/2014/main" id="{51569372-D52A-A0BD-53D5-D3434395EE7A}"/>
              </a:ext>
            </a:extLst>
          </p:cNvPr>
          <p:cNvSpPr/>
          <p:nvPr/>
        </p:nvSpPr>
        <p:spPr>
          <a:xfrm>
            <a:off x="2136139" y="313548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7;p33">
            <a:extLst>
              <a:ext uri="{FF2B5EF4-FFF2-40B4-BE49-F238E27FC236}">
                <a16:creationId xmlns:a16="http://schemas.microsoft.com/office/drawing/2014/main" id="{E3DD2B21-D571-F87C-BDD3-2B86E5B35F6E}"/>
              </a:ext>
            </a:extLst>
          </p:cNvPr>
          <p:cNvSpPr/>
          <p:nvPr/>
        </p:nvSpPr>
        <p:spPr>
          <a:xfrm>
            <a:off x="3141710" y="3135715"/>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77;p33">
            <a:extLst>
              <a:ext uri="{FF2B5EF4-FFF2-40B4-BE49-F238E27FC236}">
                <a16:creationId xmlns:a16="http://schemas.microsoft.com/office/drawing/2014/main" id="{86234D44-6C9F-38DF-9F69-F9ED8D211FAD}"/>
              </a:ext>
            </a:extLst>
          </p:cNvPr>
          <p:cNvSpPr/>
          <p:nvPr/>
        </p:nvSpPr>
        <p:spPr>
          <a:xfrm>
            <a:off x="4880010" y="3117054"/>
            <a:ext cx="633600" cy="6336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278;p33">
            <a:extLst>
              <a:ext uri="{FF2B5EF4-FFF2-40B4-BE49-F238E27FC236}">
                <a16:creationId xmlns:a16="http://schemas.microsoft.com/office/drawing/2014/main" id="{A78BAE47-92BB-0032-592D-CD33FFB05B79}"/>
              </a:ext>
            </a:extLst>
          </p:cNvPr>
          <p:cNvSpPr txBox="1">
            <a:spLocks/>
          </p:cNvSpPr>
          <p:nvPr/>
        </p:nvSpPr>
        <p:spPr>
          <a:xfrm>
            <a:off x="3200971" y="3259915"/>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06</a:t>
            </a:r>
          </a:p>
        </p:txBody>
      </p:sp>
      <p:sp>
        <p:nvSpPr>
          <p:cNvPr id="15" name="Google Shape;280;p33">
            <a:extLst>
              <a:ext uri="{FF2B5EF4-FFF2-40B4-BE49-F238E27FC236}">
                <a16:creationId xmlns:a16="http://schemas.microsoft.com/office/drawing/2014/main" id="{745D524E-1419-48E2-048A-1084800C498D}"/>
              </a:ext>
            </a:extLst>
          </p:cNvPr>
          <p:cNvSpPr txBox="1">
            <a:spLocks/>
          </p:cNvSpPr>
          <p:nvPr/>
        </p:nvSpPr>
        <p:spPr>
          <a:xfrm>
            <a:off x="4946010" y="3261768"/>
            <a:ext cx="501600" cy="38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1pPr>
            <a:lvl2pPr marR="0" lvl="1"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2pPr>
            <a:lvl3pPr marR="0" lvl="2"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3pPr>
            <a:lvl4pPr marR="0" lvl="3"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4pPr>
            <a:lvl5pPr marR="0" lvl="4"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5pPr>
            <a:lvl6pPr marR="0" lvl="5"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6pPr>
            <a:lvl7pPr marR="0" lvl="6"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7pPr>
            <a:lvl8pPr marR="0" lvl="7"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8pPr>
            <a:lvl9pPr marR="0" lvl="8" algn="r" rtl="0">
              <a:lnSpc>
                <a:spcPct val="100000"/>
              </a:lnSpc>
              <a:spcBef>
                <a:spcPts val="0"/>
              </a:spcBef>
              <a:spcAft>
                <a:spcPts val="0"/>
              </a:spcAft>
              <a:buClr>
                <a:schemeClr val="dk1"/>
              </a:buClr>
              <a:buSzPts val="2800"/>
              <a:buFont typeface="Roboto Black"/>
              <a:buNone/>
              <a:defRPr sz="2800" b="0" i="0" u="none" strike="noStrike" cap="none">
                <a:solidFill>
                  <a:schemeClr val="dk1"/>
                </a:solidFill>
                <a:latin typeface="Roboto Black"/>
                <a:ea typeface="Roboto Black"/>
                <a:cs typeface="Roboto Black"/>
                <a:sym typeface="Roboto Black"/>
              </a:defRPr>
            </a:lvl9pPr>
          </a:lstStyle>
          <a:p>
            <a:r>
              <a:rPr lang="en" sz="2100" dirty="0">
                <a:solidFill>
                  <a:schemeClr val="lt1"/>
                </a:solidFill>
              </a:rPr>
              <a:t>07</a:t>
            </a:r>
          </a:p>
        </p:txBody>
      </p:sp>
      <p:sp>
        <p:nvSpPr>
          <p:cNvPr id="16" name="Google Shape;266;p33">
            <a:extLst>
              <a:ext uri="{FF2B5EF4-FFF2-40B4-BE49-F238E27FC236}">
                <a16:creationId xmlns:a16="http://schemas.microsoft.com/office/drawing/2014/main" id="{BE2E6B07-A83F-C40C-247C-292DC87AB4EC}"/>
              </a:ext>
            </a:extLst>
          </p:cNvPr>
          <p:cNvSpPr/>
          <p:nvPr/>
        </p:nvSpPr>
        <p:spPr>
          <a:xfrm>
            <a:off x="4675922" y="4579429"/>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6;p33">
            <a:extLst>
              <a:ext uri="{FF2B5EF4-FFF2-40B4-BE49-F238E27FC236}">
                <a16:creationId xmlns:a16="http://schemas.microsoft.com/office/drawing/2014/main" id="{09B6308D-0438-29DB-2BA6-FADFDC257D04}"/>
              </a:ext>
            </a:extLst>
          </p:cNvPr>
          <p:cNvSpPr/>
          <p:nvPr/>
        </p:nvSpPr>
        <p:spPr>
          <a:xfrm>
            <a:off x="2752230" y="4565365"/>
            <a:ext cx="1188970" cy="199"/>
          </a:xfrm>
          <a:custGeom>
            <a:avLst/>
            <a:gdLst/>
            <a:ahLst/>
            <a:cxnLst/>
            <a:rect l="l" t="t" r="r" b="b"/>
            <a:pathLst>
              <a:path w="5962" h="1" fill="none" extrusionOk="0">
                <a:moveTo>
                  <a:pt x="0" y="1"/>
                </a:moveTo>
                <a:lnTo>
                  <a:pt x="596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p33">
            <a:extLst>
              <a:ext uri="{FF2B5EF4-FFF2-40B4-BE49-F238E27FC236}">
                <a16:creationId xmlns:a16="http://schemas.microsoft.com/office/drawing/2014/main" id="{D42E79CA-0391-CC3C-9216-2F0AA480244B}"/>
              </a:ext>
            </a:extLst>
          </p:cNvPr>
          <p:cNvSpPr txBox="1"/>
          <p:nvPr/>
        </p:nvSpPr>
        <p:spPr>
          <a:xfrm>
            <a:off x="1898948" y="2272004"/>
            <a:ext cx="1626165" cy="8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24292E"/>
                </a:solidFill>
                <a:effectLst/>
                <a:latin typeface="Times New Roman" panose="02020603050405020304" pitchFamily="18" charset="0"/>
                <a:cs typeface="Times New Roman" panose="02020603050405020304" pitchFamily="18" charset="0"/>
              </a:rPr>
              <a:t> </a:t>
            </a:r>
            <a:r>
              <a:rPr lang="en-US" sz="1200" b="0" i="0" dirty="0">
                <a:solidFill>
                  <a:srgbClr val="24292E"/>
                </a:solidFill>
                <a:effectLst/>
                <a:latin typeface="Times New Roman" panose="02020603050405020304" pitchFamily="18" charset="0"/>
                <a:cs typeface="Times New Roman" panose="02020603050405020304" pitchFamily="18" charset="0"/>
              </a:rPr>
              <a:t>Contains hourly data representing the humidity levels in each city.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9" name="Google Shape;260;p33">
            <a:extLst>
              <a:ext uri="{FF2B5EF4-FFF2-40B4-BE49-F238E27FC236}">
                <a16:creationId xmlns:a16="http://schemas.microsoft.com/office/drawing/2014/main" id="{82790F8F-05F8-400F-60FF-F6F15B64F801}"/>
              </a:ext>
            </a:extLst>
          </p:cNvPr>
          <p:cNvSpPr txBox="1"/>
          <p:nvPr/>
        </p:nvSpPr>
        <p:spPr>
          <a:xfrm>
            <a:off x="485300" y="2268552"/>
            <a:ext cx="1408281" cy="10757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It provides info about each city that is covered in the dataset</a:t>
            </a:r>
            <a:r>
              <a:rPr lang="en-US" sz="1600" b="0" i="0" dirty="0">
                <a:solidFill>
                  <a:srgbClr val="24292E"/>
                </a:solidFill>
                <a:effectLst/>
                <a:latin typeface="Times New Roman" panose="02020603050405020304" pitchFamily="18" charset="0"/>
                <a:cs typeface="Times New Roman" panose="02020603050405020304" pitchFamily="18" charset="0"/>
              </a:rPr>
              <a:t>.</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0" name="Google Shape;260;p33">
            <a:extLst>
              <a:ext uri="{FF2B5EF4-FFF2-40B4-BE49-F238E27FC236}">
                <a16:creationId xmlns:a16="http://schemas.microsoft.com/office/drawing/2014/main" id="{55E1B197-1D24-5702-154D-9052D4A7EF2A}"/>
              </a:ext>
            </a:extLst>
          </p:cNvPr>
          <p:cNvSpPr txBox="1"/>
          <p:nvPr/>
        </p:nvSpPr>
        <p:spPr>
          <a:xfrm>
            <a:off x="2172745" y="3892868"/>
            <a:ext cx="2390188" cy="8225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Contains data about the direction from which the wind is blowing on an hourly basis for each city. </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1" name="Google Shape;259;p33">
            <a:extLst>
              <a:ext uri="{FF2B5EF4-FFF2-40B4-BE49-F238E27FC236}">
                <a16:creationId xmlns:a16="http://schemas.microsoft.com/office/drawing/2014/main" id="{8A95A329-2C8A-067C-54E9-106BD26E7304}"/>
              </a:ext>
            </a:extLst>
          </p:cNvPr>
          <p:cNvSpPr txBox="1"/>
          <p:nvPr/>
        </p:nvSpPr>
        <p:spPr>
          <a:xfrm>
            <a:off x="4442091" y="3676749"/>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Wind direction</a:t>
            </a:r>
            <a:endParaRPr sz="16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4" name="Google Shape;260;p33">
            <a:extLst>
              <a:ext uri="{FF2B5EF4-FFF2-40B4-BE49-F238E27FC236}">
                <a16:creationId xmlns:a16="http://schemas.microsoft.com/office/drawing/2014/main" id="{2D23E9A5-5920-24E9-6206-76CA732A700B}"/>
              </a:ext>
            </a:extLst>
          </p:cNvPr>
          <p:cNvSpPr txBox="1"/>
          <p:nvPr/>
        </p:nvSpPr>
        <p:spPr>
          <a:xfrm>
            <a:off x="4402699" y="3900193"/>
            <a:ext cx="1756158" cy="586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rgbClr val="24292E"/>
                </a:solidFill>
                <a:effectLst/>
                <a:latin typeface="Times New Roman" panose="02020603050405020304" pitchFamily="18" charset="0"/>
                <a:cs typeface="Times New Roman" panose="02020603050405020304" pitchFamily="18" charset="0"/>
              </a:rPr>
              <a:t>Provides hourly data about the speed of the wind in each city.</a:t>
            </a:r>
            <a:endParaRPr sz="11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5" name="Google Shape;259;p33">
            <a:extLst>
              <a:ext uri="{FF2B5EF4-FFF2-40B4-BE49-F238E27FC236}">
                <a16:creationId xmlns:a16="http://schemas.microsoft.com/office/drawing/2014/main" id="{8FFD17C2-1B66-7039-97C8-11EABB54EB70}"/>
              </a:ext>
            </a:extLst>
          </p:cNvPr>
          <p:cNvSpPr txBox="1"/>
          <p:nvPr/>
        </p:nvSpPr>
        <p:spPr>
          <a:xfrm>
            <a:off x="2632073" y="3677714"/>
            <a:ext cx="1608300" cy="40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IN" sz="1600" b="1" dirty="0">
                <a:solidFill>
                  <a:schemeClr val="dk1"/>
                </a:solidFill>
                <a:latin typeface="Times New Roman" panose="02020603050405020304" pitchFamily="18" charset="0"/>
                <a:ea typeface="Roboto"/>
                <a:cs typeface="Times New Roman" panose="02020603050405020304" pitchFamily="18" charset="0"/>
                <a:sym typeface="Roboto"/>
              </a:rPr>
              <a:t>Wind speed</a:t>
            </a:r>
            <a:endParaRPr sz="16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p:cNvPicPr preferRelativeResize="0">
            <a:picLocks noGrp="1"/>
          </p:cNvPicPr>
          <p:nvPr>
            <p:ph type="pic" idx="2"/>
          </p:nvPr>
        </p:nvPicPr>
        <p:blipFill rotWithShape="1">
          <a:blip r:embed="rId3">
            <a:alphaModFix/>
          </a:blip>
          <a:srcRect l="-454" r="23407"/>
          <a:stretch/>
        </p:blipFill>
        <p:spPr>
          <a:xfrm flipH="1">
            <a:off x="537301" y="539500"/>
            <a:ext cx="5918673" cy="4320999"/>
          </a:xfrm>
          <a:prstGeom prst="rect">
            <a:avLst/>
          </a:prstGeom>
        </p:spPr>
      </p:pic>
      <p:sp>
        <p:nvSpPr>
          <p:cNvPr id="222" name="Google Shape;222;p31"/>
          <p:cNvSpPr/>
          <p:nvPr/>
        </p:nvSpPr>
        <p:spPr>
          <a:xfrm>
            <a:off x="2844475" y="1128975"/>
            <a:ext cx="5666100" cy="2885400"/>
          </a:xfrm>
          <a:prstGeom prst="rect">
            <a:avLst/>
          </a:prstGeom>
          <a:solidFill>
            <a:schemeClr val="accent4"/>
          </a:solidFill>
          <a:ln>
            <a:noFill/>
          </a:ln>
          <a:effectLst>
            <a:outerShdw blurRad="157163" dist="114300" dir="456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a:spLocks noGrp="1"/>
          </p:cNvSpPr>
          <p:nvPr>
            <p:ph type="title"/>
          </p:nvPr>
        </p:nvSpPr>
        <p:spPr>
          <a:xfrm>
            <a:off x="3953575" y="1433988"/>
            <a:ext cx="3943200" cy="1497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MECE</a:t>
            </a:r>
            <a:br>
              <a:rPr lang="en" dirty="0"/>
            </a:br>
            <a:r>
              <a:rPr lang="en" dirty="0">
                <a:latin typeface="Times New Roman" panose="02020603050405020304" pitchFamily="18" charset="0"/>
                <a:ea typeface="Roboto" panose="02000000000000000000" pitchFamily="2" charset="0"/>
                <a:cs typeface="Times New Roman" panose="02020603050405020304" pitchFamily="18" charset="0"/>
              </a:rPr>
              <a:t>Analysis</a:t>
            </a:r>
            <a:endParaRPr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grpSp>
        <p:nvGrpSpPr>
          <p:cNvPr id="225" name="Google Shape;225;p31"/>
          <p:cNvGrpSpPr/>
          <p:nvPr/>
        </p:nvGrpSpPr>
        <p:grpSpPr>
          <a:xfrm>
            <a:off x="7896778" y="537213"/>
            <a:ext cx="613849" cy="147600"/>
            <a:chOff x="7896778" y="539500"/>
            <a:chExt cx="613849" cy="147600"/>
          </a:xfrm>
        </p:grpSpPr>
        <p:sp>
          <p:nvSpPr>
            <p:cNvPr id="226" name="Google Shape;226;p31"/>
            <p:cNvSpPr/>
            <p:nvPr/>
          </p:nvSpPr>
          <p:spPr>
            <a:xfrm>
              <a:off x="7896778"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8129903"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8363027" y="539500"/>
              <a:ext cx="147600" cy="1476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9" name="Google Shape;229;p31"/>
          <p:cNvCxnSpPr/>
          <p:nvPr/>
        </p:nvCxnSpPr>
        <p:spPr>
          <a:xfrm>
            <a:off x="4060525" y="3039163"/>
            <a:ext cx="3729300" cy="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p:nvPr/>
        </p:nvSpPr>
        <p:spPr>
          <a:xfrm>
            <a:off x="2015750" y="1754175"/>
            <a:ext cx="1635000" cy="1635000"/>
          </a:xfrm>
          <a:prstGeom prst="diamond">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31"/>
          <p:cNvSpPr txBox="1">
            <a:spLocks noGrp="1"/>
          </p:cNvSpPr>
          <p:nvPr>
            <p:ph type="title" idx="3"/>
          </p:nvPr>
        </p:nvSpPr>
        <p:spPr>
          <a:xfrm>
            <a:off x="2286650" y="2150775"/>
            <a:ext cx="1093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232" name="Google Shape;232;p31"/>
          <p:cNvGrpSpPr/>
          <p:nvPr/>
        </p:nvGrpSpPr>
        <p:grpSpPr>
          <a:xfrm>
            <a:off x="7896778" y="537213"/>
            <a:ext cx="613849" cy="147600"/>
            <a:chOff x="7896778" y="539500"/>
            <a:chExt cx="613849" cy="147600"/>
          </a:xfrm>
        </p:grpSpPr>
        <p:sp>
          <p:nvSpPr>
            <p:cNvPr id="233" name="Google Shape;233;p31"/>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8129903"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8363027"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834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Analytical </a:t>
            </a:r>
            <a:r>
              <a:rPr lang="en" dirty="0">
                <a:solidFill>
                  <a:schemeClr val="dk1"/>
                </a:solidFill>
                <a:latin typeface="Times New Roman" panose="02020603050405020304" pitchFamily="18" charset="0"/>
                <a:ea typeface="Roboto"/>
                <a:cs typeface="Times New Roman" panose="02020603050405020304" pitchFamily="18" charset="0"/>
                <a:sym typeface="Roboto"/>
              </a:rPr>
              <a:t>framework</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nvGrpSpPr>
          <p:cNvPr id="417" name="Google Shape;417;p38"/>
          <p:cNvGrpSpPr/>
          <p:nvPr/>
        </p:nvGrpSpPr>
        <p:grpSpPr>
          <a:xfrm>
            <a:off x="643593" y="537213"/>
            <a:ext cx="613849" cy="147600"/>
            <a:chOff x="7896778" y="539500"/>
            <a:chExt cx="613849" cy="147600"/>
          </a:xfrm>
        </p:grpSpPr>
        <p:sp>
          <p:nvSpPr>
            <p:cNvPr id="418" name="Google Shape;418;p38"/>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1F66C28-1283-2E2E-876C-E4904BECA0C0}"/>
              </a:ext>
            </a:extLst>
          </p:cNvPr>
          <p:cNvPicPr>
            <a:picLocks noChangeAspect="1"/>
          </p:cNvPicPr>
          <p:nvPr/>
        </p:nvPicPr>
        <p:blipFill>
          <a:blip r:embed="rId3"/>
          <a:stretch>
            <a:fillRect/>
          </a:stretch>
        </p:blipFill>
        <p:spPr>
          <a:xfrm>
            <a:off x="535780" y="1109913"/>
            <a:ext cx="8093869" cy="349637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transformation</a:t>
            </a:r>
            <a:endParaRPr dirty="0"/>
          </a:p>
        </p:txBody>
      </p:sp>
      <p:sp>
        <p:nvSpPr>
          <p:cNvPr id="3" name="Text Placeholder 2">
            <a:extLst>
              <a:ext uri="{FF2B5EF4-FFF2-40B4-BE49-F238E27FC236}">
                <a16:creationId xmlns:a16="http://schemas.microsoft.com/office/drawing/2014/main" id="{39EC5918-C1AD-6315-AA8C-943E996BD899}"/>
              </a:ext>
            </a:extLst>
          </p:cNvPr>
          <p:cNvSpPr>
            <a:spLocks noGrp="1"/>
          </p:cNvSpPr>
          <p:nvPr>
            <p:ph type="body" idx="1"/>
          </p:nvPr>
        </p:nvSpPr>
        <p:spPr>
          <a:xfrm>
            <a:off x="720000" y="1215749"/>
            <a:ext cx="7704000" cy="3390537"/>
          </a:xfrm>
        </p:spPr>
        <p:txBody>
          <a:bodyPr/>
          <a:lstStyle/>
          <a:p>
            <a:r>
              <a:rPr lang="en-US" b="1" i="0" dirty="0">
                <a:solidFill>
                  <a:schemeClr val="tx1"/>
                </a:solidFill>
                <a:effectLst/>
                <a:latin typeface="Times New Roman" panose="02020603050405020304" pitchFamily="18" charset="0"/>
                <a:cs typeface="Times New Roman" panose="02020603050405020304" pitchFamily="18" charset="0"/>
              </a:rPr>
              <a:t>To transform the given data for effective analysis, we will create five new tables from the existing data tables: </a:t>
            </a:r>
          </a:p>
          <a:p>
            <a:endParaRPr lang="en-US" b="1"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first table, City_attributes, will contain city_id, country_id, latitude, and longitude, providing metadata about each city.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City_lookup will be the second table, containing the city name. This table will be linked to City_attributes and final_fact using city_id.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third table, Country, will consist of the country name, which will help in mapping cities to their respective countries.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fourth table, date_lookup, will contain date details extracted from the Datetime column in the original tables. This will enable better organization and management of date-related data.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fifth table, named final_fact, will be the main fact table that will include all the weather attributes, such as weather description, temperature, pressure, humidity, wind speed, and wind direction. This table will be linked to City_attributes, date_lookup, country, city_lookup and time_lookup. </a:t>
            </a:r>
          </a:p>
          <a:p>
            <a:endParaRPr lang="en-US" sz="1100" dirty="0">
              <a:solidFill>
                <a:schemeClr val="tx1"/>
              </a:solidFill>
              <a:latin typeface="Times New Roman" panose="02020603050405020304" pitchFamily="18" charset="0"/>
              <a:cs typeface="Times New Roman" panose="02020603050405020304" pitchFamily="18" charset="0"/>
            </a:endParaRPr>
          </a:p>
          <a:p>
            <a:r>
              <a:rPr lang="en-US" sz="1100" b="0" i="0" dirty="0">
                <a:solidFill>
                  <a:schemeClr val="tx1"/>
                </a:solidFill>
                <a:effectLst/>
                <a:latin typeface="Times New Roman" panose="02020603050405020304" pitchFamily="18" charset="0"/>
                <a:cs typeface="Times New Roman" panose="02020603050405020304" pitchFamily="18" charset="0"/>
              </a:rPr>
              <a:t>The time_lookup table, which will be the sixth table, will have the time extracted from the Datetime column in the original tables. These new tables will be normalized, consistent, and well-structured, enabling better data analysis and management.</a:t>
            </a:r>
            <a:endParaRPr lang="en-IN" sz="1100" dirty="0">
              <a:solidFill>
                <a:schemeClr val="tx1"/>
              </a:solidFill>
              <a:latin typeface="Times New Roman" panose="02020603050405020304" pitchFamily="18" charset="0"/>
              <a:cs typeface="Times New Roman" panose="02020603050405020304" pitchFamily="18" charset="0"/>
            </a:endParaRPr>
          </a:p>
        </p:txBody>
      </p:sp>
      <p:grpSp>
        <p:nvGrpSpPr>
          <p:cNvPr id="450" name="Google Shape;450;p40"/>
          <p:cNvGrpSpPr/>
          <p:nvPr/>
        </p:nvGrpSpPr>
        <p:grpSpPr>
          <a:xfrm>
            <a:off x="7896778" y="537213"/>
            <a:ext cx="613849" cy="147600"/>
            <a:chOff x="7896778" y="539500"/>
            <a:chExt cx="613849" cy="147600"/>
          </a:xfrm>
        </p:grpSpPr>
        <p:sp>
          <p:nvSpPr>
            <p:cNvPr id="451" name="Google Shape;451;p40"/>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transformation</a:t>
            </a:r>
            <a:endParaRPr dirty="0">
              <a:latin typeface="Times New Roman" panose="02020603050405020304" pitchFamily="18" charset="0"/>
            </a:endParaRPr>
          </a:p>
        </p:txBody>
      </p:sp>
      <p:grpSp>
        <p:nvGrpSpPr>
          <p:cNvPr id="450" name="Google Shape;450;p40"/>
          <p:cNvGrpSpPr/>
          <p:nvPr/>
        </p:nvGrpSpPr>
        <p:grpSpPr>
          <a:xfrm>
            <a:off x="7896778" y="537213"/>
            <a:ext cx="613849" cy="147600"/>
            <a:chOff x="7896778" y="539500"/>
            <a:chExt cx="613849" cy="147600"/>
          </a:xfrm>
        </p:grpSpPr>
        <p:sp>
          <p:nvSpPr>
            <p:cNvPr id="451" name="Google Shape;451;p40"/>
            <p:cNvSpPr/>
            <p:nvPr/>
          </p:nvSpPr>
          <p:spPr>
            <a:xfrm>
              <a:off x="7896778" y="539500"/>
              <a:ext cx="147600" cy="1476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8129903" y="539500"/>
              <a:ext cx="147600" cy="14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8363027" y="539500"/>
              <a:ext cx="147600" cy="147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FCB8A95-D85B-5937-C577-435D31BA0371}"/>
              </a:ext>
            </a:extLst>
          </p:cNvPr>
          <p:cNvPicPr>
            <a:picLocks noChangeAspect="1"/>
          </p:cNvPicPr>
          <p:nvPr/>
        </p:nvPicPr>
        <p:blipFill>
          <a:blip r:embed="rId3"/>
          <a:stretch>
            <a:fillRect/>
          </a:stretch>
        </p:blipFill>
        <p:spPr>
          <a:xfrm>
            <a:off x="890219" y="1369100"/>
            <a:ext cx="7363561" cy="29671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3969912"/>
      </p:ext>
    </p:extLst>
  </p:cSld>
  <p:clrMapOvr>
    <a:masterClrMapping/>
  </p:clrMapOvr>
</p:sld>
</file>

<file path=ppt/theme/theme1.xml><?xml version="1.0" encoding="utf-8"?>
<a:theme xmlns:a="http://schemas.openxmlformats.org/drawingml/2006/main" name="Climate-resilient Public Infrastructure Thesis Defense by Slidesgo">
  <a:themeElements>
    <a:clrScheme name="Simple Light">
      <a:dk1>
        <a:srgbClr val="303942"/>
      </a:dk1>
      <a:lt1>
        <a:srgbClr val="F5F5F5"/>
      </a:lt1>
      <a:dk2>
        <a:srgbClr val="6C6465"/>
      </a:dk2>
      <a:lt2>
        <a:srgbClr val="45525F"/>
      </a:lt2>
      <a:accent1>
        <a:srgbClr val="8D8E92"/>
      </a:accent1>
      <a:accent2>
        <a:srgbClr val="5E708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2668</Words>
  <Application>Microsoft Office PowerPoint</Application>
  <PresentationFormat>On-screen Show (16:9)</PresentationFormat>
  <Paragraphs>217</Paragraphs>
  <Slides>41</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Roboto Medium</vt:lpstr>
      <vt:lpstr>Nunito Light</vt:lpstr>
      <vt:lpstr>Bebas Neue</vt:lpstr>
      <vt:lpstr>Times New Roman</vt:lpstr>
      <vt:lpstr>Roboto Black</vt:lpstr>
      <vt:lpstr>Roboto</vt:lpstr>
      <vt:lpstr>Wingdings</vt:lpstr>
      <vt:lpstr>Arial</vt:lpstr>
      <vt:lpstr>Climate-resilient Public Infrastructure Thesis Defense by Slidesgo</vt:lpstr>
      <vt:lpstr>Table of contents</vt:lpstr>
      <vt:lpstr>Table of contents</vt:lpstr>
      <vt:lpstr>Purpose statement</vt:lpstr>
      <vt:lpstr>Purpose statement</vt:lpstr>
      <vt:lpstr>Dataset name and its contents</vt:lpstr>
      <vt:lpstr>MECE Analysis</vt:lpstr>
      <vt:lpstr>Analytical framework</vt:lpstr>
      <vt:lpstr>Data transformation</vt:lpstr>
      <vt:lpstr>Data transformation</vt:lpstr>
      <vt:lpstr>EDA Problem statement</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Analysis </vt:lpstr>
      <vt:lpstr>PowerBI Problem statement</vt:lpstr>
      <vt:lpstr>PowerBI Analysis</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lpstr>PowerBI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Analysis</dc:title>
  <cp:lastModifiedBy>Aryan</cp:lastModifiedBy>
  <cp:revision>38</cp:revision>
  <dcterms:modified xsi:type="dcterms:W3CDTF">2024-01-06T18:50:10Z</dcterms:modified>
</cp:coreProperties>
</file>